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1"/>
  </p:notesMasterIdLst>
  <p:handoutMasterIdLst>
    <p:handoutMasterId r:id="rId32"/>
  </p:handoutMasterIdLst>
  <p:sldIdLst>
    <p:sldId id="256" r:id="rId5"/>
    <p:sldId id="257" r:id="rId6"/>
    <p:sldId id="282" r:id="rId7"/>
    <p:sldId id="283" r:id="rId8"/>
    <p:sldId id="258" r:id="rId9"/>
    <p:sldId id="259" r:id="rId10"/>
    <p:sldId id="267" r:id="rId11"/>
    <p:sldId id="268" r:id="rId12"/>
    <p:sldId id="271" r:id="rId13"/>
    <p:sldId id="270" r:id="rId14"/>
    <p:sldId id="260" r:id="rId15"/>
    <p:sldId id="272" r:id="rId16"/>
    <p:sldId id="273" r:id="rId17"/>
    <p:sldId id="274" r:id="rId18"/>
    <p:sldId id="262" r:id="rId19"/>
    <p:sldId id="275" r:id="rId20"/>
    <p:sldId id="276" r:id="rId21"/>
    <p:sldId id="277" r:id="rId22"/>
    <p:sldId id="278" r:id="rId23"/>
    <p:sldId id="279" r:id="rId24"/>
    <p:sldId id="280" r:id="rId25"/>
    <p:sldId id="281" r:id="rId26"/>
    <p:sldId id="264" r:id="rId27"/>
    <p:sldId id="284" r:id="rId28"/>
    <p:sldId id="265" r:id="rId29"/>
    <p:sldId id="266" r:id="rId3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91" autoAdjust="0"/>
  </p:normalViewPr>
  <p:slideViewPr>
    <p:cSldViewPr snapToGrid="0" showGuides="1">
      <p:cViewPr>
        <p:scale>
          <a:sx n="66" d="100"/>
          <a:sy n="66" d="100"/>
        </p:scale>
        <p:origin x="900" y="252"/>
      </p:cViewPr>
      <p:guideLst>
        <p:guide pos="3840"/>
        <p:guide orient="horz" pos="2160"/>
      </p:guideLst>
    </p:cSldViewPr>
  </p:slideViewPr>
  <p:notesTextViewPr>
    <p:cViewPr>
      <p:scale>
        <a:sx n="1" d="1"/>
        <a:sy n="1" d="1"/>
      </p:scale>
      <p:origin x="0" y="0"/>
    </p:cViewPr>
  </p:notesTextViewPr>
  <p:sorterViewPr>
    <p:cViewPr>
      <p:scale>
        <a:sx n="100" d="100"/>
        <a:sy n="100" d="100"/>
      </p:scale>
      <p:origin x="0" y="-9330"/>
    </p:cViewPr>
  </p:sorterViewPr>
  <p:notesViewPr>
    <p:cSldViewPr snapToGrid="0" showGuides="1">
      <p:cViewPr varScale="1">
        <p:scale>
          <a:sx n="99" d="100"/>
          <a:sy n="99"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xmlns=""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B8F3-31C2-4698-B74C-D5D76CFD8ACD}" type="datetimeFigureOut">
              <a:rPr lang="ru-RU" smtClean="0"/>
              <a:t>03.09.2023</a:t>
            </a:fld>
            <a:endParaRPr lang="ru-RU" dirty="0"/>
          </a:p>
        </p:txBody>
      </p:sp>
      <p:sp>
        <p:nvSpPr>
          <p:cNvPr id="4" name="Footer Placeholder 3">
            <a:extLst>
              <a:ext uri="{FF2B5EF4-FFF2-40B4-BE49-F238E27FC236}">
                <a16:creationId xmlns:a16="http://schemas.microsoft.com/office/drawing/2014/main" xmlns=""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xmlns=""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4B18F8-B739-4178-8D2D-879F4A27DC29}" type="slidenum">
              <a:rPr lang="ru-RU" smtClean="0"/>
              <a:t>‹#›</a:t>
            </a:fld>
            <a:endParaRPr lang="ru-RU" dirty="0"/>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03.09.2023</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xmlns=""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22" name="Graphic 19">
            <a:extLst>
              <a:ext uri="{FF2B5EF4-FFF2-40B4-BE49-F238E27FC236}">
                <a16:creationId xmlns:a16="http://schemas.microsoft.com/office/drawing/2014/main" xmlns=""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xmlns=""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r>
              <a:rPr lang="ru-RU" dirty="0"/>
              <a:t/>
            </a:r>
            <a:br>
              <a:rPr lang="ru-RU" dirty="0"/>
            </a:br>
            <a:r>
              <a:rPr lang="en-US" dirty="0"/>
              <a:t>TITLE</a:t>
            </a:r>
            <a:endParaRPr lang="ru-RU" dirty="0"/>
          </a:p>
        </p:txBody>
      </p:sp>
      <p:sp>
        <p:nvSpPr>
          <p:cNvPr id="27" name="Text Placeholder 14">
            <a:extLst>
              <a:ext uri="{FF2B5EF4-FFF2-40B4-BE49-F238E27FC236}">
                <a16:creationId xmlns:a16="http://schemas.microsoft.com/office/drawing/2014/main" xmlns=""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a16="http://schemas.microsoft.com/office/drawing/2014/main" xmlns=""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a16="http://schemas.microsoft.com/office/drawing/2014/main" xmlns=""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376836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xmlns=""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14" name="Graphic 19">
            <a:extLst>
              <a:ext uri="{FF2B5EF4-FFF2-40B4-BE49-F238E27FC236}">
                <a16:creationId xmlns:a16="http://schemas.microsoft.com/office/drawing/2014/main" xmlns=""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a16="http://schemas.microsoft.com/office/drawing/2014/main" xmlns=""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a16="http://schemas.microsoft.com/office/drawing/2014/main" xmlns=""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a16="http://schemas.microsoft.com/office/drawing/2014/main" xmlns=""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a16="http://schemas.microsoft.com/office/drawing/2014/main" xmlns=""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a16="http://schemas.microsoft.com/office/drawing/2014/main" xmlns=""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a16="http://schemas.microsoft.com/office/drawing/2014/main" xmlns=""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215319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xmlns=""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a16="http://schemas.microsoft.com/office/drawing/2014/main" xmlns=""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xmlns=""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r>
              <a:rPr lang="ru-RU" dirty="0"/>
              <a:t/>
            </a:r>
            <a:br>
              <a:rPr lang="ru-RU" dirty="0"/>
            </a:br>
            <a:r>
              <a:rPr lang="en-US" dirty="0"/>
              <a:t>TITLE</a:t>
            </a:r>
            <a:endParaRPr lang="ru-RU" dirty="0"/>
          </a:p>
        </p:txBody>
      </p:sp>
      <p:sp>
        <p:nvSpPr>
          <p:cNvPr id="15" name="Subtitle 2">
            <a:extLst>
              <a:ext uri="{FF2B5EF4-FFF2-40B4-BE49-F238E27FC236}">
                <a16:creationId xmlns:a16="http://schemas.microsoft.com/office/drawing/2014/main" xmlns=""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smtClean="0"/>
              <a:t>Click to edit Master subtitle style</a:t>
            </a:r>
            <a:endParaRPr lang="en-US"/>
          </a:p>
        </p:txBody>
      </p:sp>
    </p:spTree>
    <p:extLst>
      <p:ext uri="{BB962C8B-B14F-4D97-AF65-F5344CB8AC3E}">
        <p14:creationId xmlns:p14="http://schemas.microsoft.com/office/powerpoint/2010/main" val="1946741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xmlns=""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xmlns=""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xmlns=""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a16="http://schemas.microsoft.com/office/drawing/2014/main" xmlns=""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smtClean="0"/>
              <a:t>Click to edit Master text styles</a:t>
            </a:r>
          </a:p>
        </p:txBody>
      </p:sp>
    </p:spTree>
    <p:extLst>
      <p:ext uri="{BB962C8B-B14F-4D97-AF65-F5344CB8AC3E}">
        <p14:creationId xmlns:p14="http://schemas.microsoft.com/office/powerpoint/2010/main" val="347238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xmlns=""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xmlns=""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xmlns=""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xmlns=""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xmlns=""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BF046B1A-A07C-45A3-8FE5-724E34853137}"/>
              </a:ext>
            </a:extLst>
          </p:cNvPr>
          <p:cNvSpPr>
            <a:spLocks noGrp="1"/>
          </p:cNvSpPr>
          <p:nvPr>
            <p:ph type="title"/>
          </p:nvPr>
        </p:nvSpPr>
        <p:spPr/>
        <p:txBody>
          <a:bodyPr anchor="b"/>
          <a:lstStyle/>
          <a:p>
            <a:r>
              <a:rPr lang="en-US" smtClean="0"/>
              <a:t>Click to edit Master title style</a:t>
            </a:r>
            <a:endParaRPr lang="en-US"/>
          </a:p>
        </p:txBody>
      </p:sp>
      <p:sp>
        <p:nvSpPr>
          <p:cNvPr id="10" name="Content Placeholder 2">
            <a:extLst>
              <a:ext uri="{FF2B5EF4-FFF2-40B4-BE49-F238E27FC236}">
                <a16:creationId xmlns:a16="http://schemas.microsoft.com/office/drawing/2014/main" xmlns=""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1123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xmlns=""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xmlns=""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xmlns=""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xmlns=""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xmlns=""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BF046B1A-A07C-45A3-8FE5-724E34853137}"/>
              </a:ext>
            </a:extLst>
          </p:cNvPr>
          <p:cNvSpPr>
            <a:spLocks noGrp="1"/>
          </p:cNvSpPr>
          <p:nvPr>
            <p:ph type="title"/>
          </p:nvPr>
        </p:nvSpPr>
        <p:spPr/>
        <p:txBody>
          <a:bodyPr anchor="b"/>
          <a:lstStyle/>
          <a:p>
            <a:r>
              <a:rPr lang="en-US" smtClean="0"/>
              <a:t>Click to edit Master title style</a:t>
            </a:r>
            <a:endParaRPr lang="en-US"/>
          </a:p>
        </p:txBody>
      </p:sp>
      <p:sp>
        <p:nvSpPr>
          <p:cNvPr id="15" name="Content Placeholder 2">
            <a:extLst>
              <a:ext uri="{FF2B5EF4-FFF2-40B4-BE49-F238E27FC236}">
                <a16:creationId xmlns:a16="http://schemas.microsoft.com/office/drawing/2014/main" xmlns=""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Content Placeholder 3">
            <a:extLst>
              <a:ext uri="{FF2B5EF4-FFF2-40B4-BE49-F238E27FC236}">
                <a16:creationId xmlns:a16="http://schemas.microsoft.com/office/drawing/2014/main" xmlns=""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70607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xmlns=""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xmlns=""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xmlns=""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xmlns=""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xmlns=""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BF046B1A-A07C-45A3-8FE5-724E34853137}"/>
              </a:ext>
            </a:extLst>
          </p:cNvPr>
          <p:cNvSpPr>
            <a:spLocks noGrp="1"/>
          </p:cNvSpPr>
          <p:nvPr>
            <p:ph type="title"/>
          </p:nvPr>
        </p:nvSpPr>
        <p:spPr/>
        <p:txBody>
          <a:bodyPr anchor="b"/>
          <a:lstStyle/>
          <a:p>
            <a:r>
              <a:rPr lang="en-US" smtClean="0"/>
              <a:t>Click to edit Master title style</a:t>
            </a:r>
            <a:endParaRPr lang="en-US"/>
          </a:p>
        </p:txBody>
      </p:sp>
      <p:sp>
        <p:nvSpPr>
          <p:cNvPr id="15" name="Text Placeholder 2">
            <a:extLst>
              <a:ext uri="{FF2B5EF4-FFF2-40B4-BE49-F238E27FC236}">
                <a16:creationId xmlns:a16="http://schemas.microsoft.com/office/drawing/2014/main" xmlns=""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Content Placeholder 3">
            <a:extLst>
              <a:ext uri="{FF2B5EF4-FFF2-40B4-BE49-F238E27FC236}">
                <a16:creationId xmlns:a16="http://schemas.microsoft.com/office/drawing/2014/main" xmlns=""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Text Placeholder 4">
            <a:extLst>
              <a:ext uri="{FF2B5EF4-FFF2-40B4-BE49-F238E27FC236}">
                <a16:creationId xmlns:a16="http://schemas.microsoft.com/office/drawing/2014/main" xmlns=""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8" name="Content Placeholder 5">
            <a:extLst>
              <a:ext uri="{FF2B5EF4-FFF2-40B4-BE49-F238E27FC236}">
                <a16:creationId xmlns:a16="http://schemas.microsoft.com/office/drawing/2014/main" xmlns=""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1810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xmlns=""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xmlns=""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xmlns=""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xmlns=""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a16="http://schemas.microsoft.com/office/drawing/2014/main" xmlns=""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smtClean="0"/>
              <a:t>Click to edit Master title style</a:t>
            </a:r>
            <a:endParaRPr lang="en-US"/>
          </a:p>
        </p:txBody>
      </p:sp>
      <p:sp>
        <p:nvSpPr>
          <p:cNvPr id="8" name="Text Placeholder 3">
            <a:extLst>
              <a:ext uri="{FF2B5EF4-FFF2-40B4-BE49-F238E27FC236}">
                <a16:creationId xmlns:a16="http://schemas.microsoft.com/office/drawing/2014/main" xmlns=""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Content Placeholder 2">
            <a:extLst>
              <a:ext uri="{FF2B5EF4-FFF2-40B4-BE49-F238E27FC236}">
                <a16:creationId xmlns:a16="http://schemas.microsoft.com/office/drawing/2014/main" xmlns=""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Graphic 15">
            <a:extLst>
              <a:ext uri="{FF2B5EF4-FFF2-40B4-BE49-F238E27FC236}">
                <a16:creationId xmlns:a16="http://schemas.microsoft.com/office/drawing/2014/main" xmlns=""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09484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a16="http://schemas.microsoft.com/office/drawing/2014/main" xmlns=""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xmlns=""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a16="http://schemas.microsoft.com/office/drawing/2014/main" xmlns=""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3" name="Picture Placeholder 12">
            <a:extLst>
              <a:ext uri="{FF2B5EF4-FFF2-40B4-BE49-F238E27FC236}">
                <a16:creationId xmlns:a16="http://schemas.microsoft.com/office/drawing/2014/main" xmlns=""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676681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xmlns=""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xmlns=""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xmlns=""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xmlns=""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a16="http://schemas.microsoft.com/office/drawing/2014/main" xmlns=""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a16="http://schemas.microsoft.com/office/drawing/2014/main" xmlns=""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418320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xmlns=""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xmlns=""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xmlns=""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xmlns=""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2266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xmlns=""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2" name="Title 1">
            <a:extLst>
              <a:ext uri="{FF2B5EF4-FFF2-40B4-BE49-F238E27FC236}">
                <a16:creationId xmlns:a16="http://schemas.microsoft.com/office/drawing/2014/main" xmlns=""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xmlns=""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xmlns=""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a16="http://schemas.microsoft.com/office/drawing/2014/main" xmlns=""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xmlns=""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a16="http://schemas.microsoft.com/office/drawing/2014/main" xmlns=""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smtClean="0"/>
              <a:t>Click to edit Master text styles</a:t>
            </a:r>
          </a:p>
        </p:txBody>
      </p:sp>
      <p:sp>
        <p:nvSpPr>
          <p:cNvPr id="33" name="Text Placeholder 21">
            <a:extLst>
              <a:ext uri="{FF2B5EF4-FFF2-40B4-BE49-F238E27FC236}">
                <a16:creationId xmlns:a16="http://schemas.microsoft.com/office/drawing/2014/main" xmlns=""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a16="http://schemas.microsoft.com/office/drawing/2014/main" xmlns=""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smtClean="0"/>
              <a:t>Click to edit Master text styles</a:t>
            </a:r>
          </a:p>
        </p:txBody>
      </p:sp>
      <p:sp>
        <p:nvSpPr>
          <p:cNvPr id="35" name="Text Placeholder 21">
            <a:extLst>
              <a:ext uri="{FF2B5EF4-FFF2-40B4-BE49-F238E27FC236}">
                <a16:creationId xmlns:a16="http://schemas.microsoft.com/office/drawing/2014/main" xmlns=""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a16="http://schemas.microsoft.com/office/drawing/2014/main" xmlns=""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smtClean="0"/>
              <a:t>Click to edit Master text styles</a:t>
            </a:r>
          </a:p>
        </p:txBody>
      </p:sp>
      <p:sp>
        <p:nvSpPr>
          <p:cNvPr id="37" name="Text Placeholder 24">
            <a:extLst>
              <a:ext uri="{FF2B5EF4-FFF2-40B4-BE49-F238E27FC236}">
                <a16:creationId xmlns:a16="http://schemas.microsoft.com/office/drawing/2014/main" xmlns=""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smtClean="0"/>
              <a:t>Click to edit Master text styles</a:t>
            </a:r>
          </a:p>
        </p:txBody>
      </p:sp>
      <p:sp>
        <p:nvSpPr>
          <p:cNvPr id="38" name="Text Placeholder 24">
            <a:extLst>
              <a:ext uri="{FF2B5EF4-FFF2-40B4-BE49-F238E27FC236}">
                <a16:creationId xmlns:a16="http://schemas.microsoft.com/office/drawing/2014/main" xmlns=""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smtClean="0"/>
              <a:t>Click to edit Master text styles</a:t>
            </a:r>
          </a:p>
        </p:txBody>
      </p:sp>
      <p:sp>
        <p:nvSpPr>
          <p:cNvPr id="39" name="Text Placeholder 24">
            <a:extLst>
              <a:ext uri="{FF2B5EF4-FFF2-40B4-BE49-F238E27FC236}">
                <a16:creationId xmlns:a16="http://schemas.microsoft.com/office/drawing/2014/main" xmlns=""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smtClean="0"/>
              <a:t>Click to edit Master text styles</a:t>
            </a:r>
          </a:p>
        </p:txBody>
      </p:sp>
      <p:sp>
        <p:nvSpPr>
          <p:cNvPr id="40" name="Text Placeholder 24">
            <a:extLst>
              <a:ext uri="{FF2B5EF4-FFF2-40B4-BE49-F238E27FC236}">
                <a16:creationId xmlns:a16="http://schemas.microsoft.com/office/drawing/2014/main" xmlns=""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smtClean="0"/>
              <a:t>Click to edit Master text styles</a:t>
            </a:r>
          </a:p>
        </p:txBody>
      </p:sp>
      <p:sp>
        <p:nvSpPr>
          <p:cNvPr id="41" name="Text Placeholder 24">
            <a:extLst>
              <a:ext uri="{FF2B5EF4-FFF2-40B4-BE49-F238E27FC236}">
                <a16:creationId xmlns:a16="http://schemas.microsoft.com/office/drawing/2014/main" xmlns=""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smtClean="0"/>
              <a:t>Click to edit Master text styles</a:t>
            </a:r>
          </a:p>
        </p:txBody>
      </p:sp>
      <p:sp>
        <p:nvSpPr>
          <p:cNvPr id="42" name="Text Placeholder 24">
            <a:extLst>
              <a:ext uri="{FF2B5EF4-FFF2-40B4-BE49-F238E27FC236}">
                <a16:creationId xmlns:a16="http://schemas.microsoft.com/office/drawing/2014/main" xmlns=""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smtClean="0"/>
              <a:t>Click to edit Master text styles</a:t>
            </a:r>
          </a:p>
        </p:txBody>
      </p:sp>
      <p:sp>
        <p:nvSpPr>
          <p:cNvPr id="43" name="Text Placeholder 24">
            <a:extLst>
              <a:ext uri="{FF2B5EF4-FFF2-40B4-BE49-F238E27FC236}">
                <a16:creationId xmlns:a16="http://schemas.microsoft.com/office/drawing/2014/main" xmlns=""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smtClean="0"/>
              <a:t>Click to edit Master text styles</a:t>
            </a:r>
          </a:p>
        </p:txBody>
      </p:sp>
      <p:sp>
        <p:nvSpPr>
          <p:cNvPr id="44" name="Picture Placeholder 12">
            <a:extLst>
              <a:ext uri="{FF2B5EF4-FFF2-40B4-BE49-F238E27FC236}">
                <a16:creationId xmlns:a16="http://schemas.microsoft.com/office/drawing/2014/main" xmlns=""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smtClean="0"/>
              <a:t>Click icon to add picture</a:t>
            </a:r>
            <a:endParaRPr lang="ru-RU" dirty="0"/>
          </a:p>
        </p:txBody>
      </p:sp>
      <p:sp>
        <p:nvSpPr>
          <p:cNvPr id="46" name="Picture Placeholder 12">
            <a:extLst>
              <a:ext uri="{FF2B5EF4-FFF2-40B4-BE49-F238E27FC236}">
                <a16:creationId xmlns:a16="http://schemas.microsoft.com/office/drawing/2014/main" xmlns=""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smtClean="0"/>
              <a:t>Click icon to add picture</a:t>
            </a:r>
            <a:endParaRPr lang="ru-RU" dirty="0"/>
          </a:p>
        </p:txBody>
      </p:sp>
      <p:sp>
        <p:nvSpPr>
          <p:cNvPr id="47" name="Picture Placeholder 9">
            <a:extLst>
              <a:ext uri="{FF2B5EF4-FFF2-40B4-BE49-F238E27FC236}">
                <a16:creationId xmlns:a16="http://schemas.microsoft.com/office/drawing/2014/main" xmlns=""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smtClean="0"/>
              <a:t>Click icon to add picture</a:t>
            </a:r>
            <a:endParaRPr lang="ru-RU" dirty="0"/>
          </a:p>
        </p:txBody>
      </p:sp>
      <p:sp>
        <p:nvSpPr>
          <p:cNvPr id="22" name="Title 1">
            <a:extLst>
              <a:ext uri="{FF2B5EF4-FFF2-40B4-BE49-F238E27FC236}">
                <a16:creationId xmlns:a16="http://schemas.microsoft.com/office/drawing/2014/main" xmlns=""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a16="http://schemas.microsoft.com/office/drawing/2014/main" xmlns=""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11389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xmlns=""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xmlns=""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smtClean="0"/>
              <a:t>Click to edit Master text styles</a:t>
            </a:r>
          </a:p>
        </p:txBody>
      </p:sp>
      <p:sp>
        <p:nvSpPr>
          <p:cNvPr id="21" name="Title 1">
            <a:extLst>
              <a:ext uri="{FF2B5EF4-FFF2-40B4-BE49-F238E27FC236}">
                <a16:creationId xmlns:a16="http://schemas.microsoft.com/office/drawing/2014/main" xmlns=""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xmlns=""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a16="http://schemas.microsoft.com/office/drawing/2014/main" xmlns=""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xmlns=""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xmlns=""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xmlns=""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smtClean="0"/>
              <a:t>Click to edit Master text styles</a:t>
            </a:r>
          </a:p>
        </p:txBody>
      </p:sp>
      <p:sp>
        <p:nvSpPr>
          <p:cNvPr id="17" name="Title 1">
            <a:extLst>
              <a:ext uri="{FF2B5EF4-FFF2-40B4-BE49-F238E27FC236}">
                <a16:creationId xmlns:a16="http://schemas.microsoft.com/office/drawing/2014/main" xmlns=""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xmlns=""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a16="http://schemas.microsoft.com/office/drawing/2014/main" xmlns=""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a16="http://schemas.microsoft.com/office/drawing/2014/main" xmlns=""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xmlns=""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xmlns=""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xmlns=""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a16="http://schemas.microsoft.com/office/drawing/2014/main" xmlns=""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a16="http://schemas.microsoft.com/office/drawing/2014/main" xmlns=""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a16="http://schemas.microsoft.com/office/drawing/2014/main" xmlns=""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p:txBody>
      </p:sp>
      <p:sp>
        <p:nvSpPr>
          <p:cNvPr id="12" name="Text Placeholder 26">
            <a:extLst>
              <a:ext uri="{FF2B5EF4-FFF2-40B4-BE49-F238E27FC236}">
                <a16:creationId xmlns:a16="http://schemas.microsoft.com/office/drawing/2014/main" xmlns=""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p:txBody>
      </p:sp>
      <p:sp>
        <p:nvSpPr>
          <p:cNvPr id="19" name="Graphic 4">
            <a:extLst>
              <a:ext uri="{FF2B5EF4-FFF2-40B4-BE49-F238E27FC236}">
                <a16:creationId xmlns:a16="http://schemas.microsoft.com/office/drawing/2014/main" xmlns=""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xmlns=""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a16="http://schemas.microsoft.com/office/drawing/2014/main" xmlns=""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a16="http://schemas.microsoft.com/office/drawing/2014/main" xmlns=""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xmlns=""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xmlns=""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xmlns=""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xmlns=""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a16="http://schemas.microsoft.com/office/drawing/2014/main" xmlns=""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smtClean="0"/>
              <a:t>Click icon to add chart</a:t>
            </a:r>
            <a:endParaRPr lang="ru-RU" dirty="0"/>
          </a:p>
        </p:txBody>
      </p:sp>
      <p:sp>
        <p:nvSpPr>
          <p:cNvPr id="15" name="Title 1">
            <a:extLst>
              <a:ext uri="{FF2B5EF4-FFF2-40B4-BE49-F238E27FC236}">
                <a16:creationId xmlns:a16="http://schemas.microsoft.com/office/drawing/2014/main" xmlns=""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a16="http://schemas.microsoft.com/office/drawing/2014/main" xmlns=""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a16="http://schemas.microsoft.com/office/drawing/2014/main" xmlns=""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8148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xmlns=""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xmlns=""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xmlns=""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xmlns=""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xmlns=""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a16="http://schemas.microsoft.com/office/drawing/2014/main" xmlns=""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a16="http://schemas.microsoft.com/office/drawing/2014/main" xmlns=""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a16="http://schemas.microsoft.com/office/drawing/2014/main" xmlns=""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smtClean="0"/>
              <a:t>Click icon to add table</a:t>
            </a:r>
            <a:endParaRPr lang="ru-RU" dirty="0"/>
          </a:p>
        </p:txBody>
      </p:sp>
    </p:spTree>
    <p:extLst>
      <p:ext uri="{BB962C8B-B14F-4D97-AF65-F5344CB8AC3E}">
        <p14:creationId xmlns:p14="http://schemas.microsoft.com/office/powerpoint/2010/main" val="251377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xmlns=""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xmlns=""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xmlns=""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a16="http://schemas.microsoft.com/office/drawing/2014/main" xmlns=""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a16="http://schemas.microsoft.com/office/drawing/2014/main" xmlns=""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a16="http://schemas.microsoft.com/office/drawing/2014/main" xmlns=""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a16="http://schemas.microsoft.com/office/drawing/2014/main" xmlns=""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a16="http://schemas.microsoft.com/office/drawing/2014/main" xmlns=""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smtClean="0"/>
              <a:t>Click icon to add media</a:t>
            </a:r>
            <a:endParaRPr lang="ru-RU" dirty="0"/>
          </a:p>
        </p:txBody>
      </p:sp>
      <p:sp>
        <p:nvSpPr>
          <p:cNvPr id="12" name="Graphic 4">
            <a:extLst>
              <a:ext uri="{FF2B5EF4-FFF2-40B4-BE49-F238E27FC236}">
                <a16:creationId xmlns:a16="http://schemas.microsoft.com/office/drawing/2014/main" xmlns=""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dirty="0"/>
          </a:p>
        </p:txBody>
      </p:sp>
      <p:sp>
        <p:nvSpPr>
          <p:cNvPr id="2" name="Title Placeholder 1">
            <a:extLst>
              <a:ext uri="{FF2B5EF4-FFF2-40B4-BE49-F238E27FC236}">
                <a16:creationId xmlns:a16="http://schemas.microsoft.com/office/drawing/2014/main" xmlns=""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ru-RU" dirty="0"/>
          </a:p>
        </p:txBody>
      </p:sp>
      <p:sp>
        <p:nvSpPr>
          <p:cNvPr id="3" name="Text Placeholder 2">
            <a:extLst>
              <a:ext uri="{FF2B5EF4-FFF2-40B4-BE49-F238E27FC236}">
                <a16:creationId xmlns:a16="http://schemas.microsoft.com/office/drawing/2014/main" xmlns=""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xmlns=""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dirty="0"/>
              <a:t>MM.DD.20XX</a:t>
            </a:r>
          </a:p>
        </p:txBody>
      </p:sp>
      <p:sp>
        <p:nvSpPr>
          <p:cNvPr id="11" name="Footer Placeholder 4">
            <a:extLst>
              <a:ext uri="{FF2B5EF4-FFF2-40B4-BE49-F238E27FC236}">
                <a16:creationId xmlns:a16="http://schemas.microsoft.com/office/drawing/2014/main" xmlns=""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89" r:id="rId1"/>
    <p:sldLayoutId id="2147483677" r:id="rId2"/>
    <p:sldLayoutId id="2147483678" r:id="rId3"/>
    <p:sldLayoutId id="2147483679" r:id="rId4"/>
    <p:sldLayoutId id="2147483681" r:id="rId5"/>
    <p:sldLayoutId id="2147483690" r:id="rId6"/>
    <p:sldLayoutId id="2147483691" r:id="rId7"/>
    <p:sldLayoutId id="2147483684" r:id="rId8"/>
    <p:sldLayoutId id="2147483685" r:id="rId9"/>
    <p:sldLayoutId id="2147483692" r:id="rId10"/>
    <p:sldLayoutId id="2147483693" r:id="rId11"/>
    <p:sldLayoutId id="2147483694" r:id="rId12"/>
    <p:sldLayoutId id="2147483697" r:id="rId13"/>
    <p:sldLayoutId id="2147483698" r:id="rId14"/>
    <p:sldLayoutId id="2147483699" r:id="rId15"/>
    <p:sldLayoutId id="2147483701" r:id="rId16"/>
    <p:sldLayoutId id="2147483700" r:id="rId17"/>
    <p:sldLayoutId id="2147483687" r:id="rId18"/>
    <p:sldLayoutId id="2147483696" r:id="rId19"/>
    <p:sldLayoutId id="2147483688"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hyperlink" Target="https://www.etmoney.com/mutual-funds/filter/historical-mutual-fund-nav" TargetMode="External"/><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Building glass walls and sky">
            <a:extLst>
              <a:ext uri="{FF2B5EF4-FFF2-40B4-BE49-F238E27FC236}">
                <a16:creationId xmlns:a16="http://schemas.microsoft.com/office/drawing/2014/main" xmlns="" id="{873751CF-C490-45B5-B248-BF86A59ECF2E}"/>
              </a:ext>
            </a:extLst>
          </p:cNvPr>
          <p:cNvPicPr>
            <a:picLocks noGrp="1" noChangeAspect="1"/>
          </p:cNvPicPr>
          <p:nvPr>
            <p:ph type="pic" sz="quarter" idx="22"/>
          </p:nvPr>
        </p:nvPicPr>
        <p:blipFill rotWithShape="1">
          <a:blip r:embed="rId2"/>
          <a:srcRect l="-48" t="6766" r="19843" b="3091"/>
          <a:stretch/>
        </p:blipFill>
        <p:spPr>
          <a:xfrm>
            <a:off x="3033191" y="0"/>
            <a:ext cx="9155634" cy="6858000"/>
          </a:xfrm>
        </p:spPr>
      </p:pic>
      <p:sp>
        <p:nvSpPr>
          <p:cNvPr id="2" name="Title 1">
            <a:extLst>
              <a:ext uri="{FF2B5EF4-FFF2-40B4-BE49-F238E27FC236}">
                <a16:creationId xmlns:a16="http://schemas.microsoft.com/office/drawing/2014/main" xmlns="" id="{F56E9371-6E05-45E0-803B-4C39AC28CC69}"/>
              </a:ext>
            </a:extLst>
          </p:cNvPr>
          <p:cNvSpPr>
            <a:spLocks noGrp="1"/>
          </p:cNvSpPr>
          <p:nvPr>
            <p:ph type="title"/>
          </p:nvPr>
        </p:nvSpPr>
        <p:spPr>
          <a:xfrm>
            <a:off x="280624" y="701015"/>
            <a:ext cx="7163364" cy="2281355"/>
          </a:xfrm>
        </p:spPr>
        <p:txBody>
          <a:bodyPr/>
          <a:lstStyle/>
          <a:p>
            <a:r>
              <a:rPr lang="en-US" dirty="0" smtClean="0"/>
              <a:t>Mutual Funds Analysis</a:t>
            </a:r>
            <a:endParaRPr lang="ru-RU" dirty="0"/>
          </a:p>
        </p:txBody>
      </p:sp>
      <p:sp>
        <p:nvSpPr>
          <p:cNvPr id="3" name="Text Placeholder 2">
            <a:extLst>
              <a:ext uri="{FF2B5EF4-FFF2-40B4-BE49-F238E27FC236}">
                <a16:creationId xmlns:a16="http://schemas.microsoft.com/office/drawing/2014/main" xmlns="" id="{E0A0FE25-038A-4A14-B11A-432FECB7FA1E}"/>
              </a:ext>
            </a:extLst>
          </p:cNvPr>
          <p:cNvSpPr>
            <a:spLocks noGrp="1"/>
          </p:cNvSpPr>
          <p:nvPr>
            <p:ph type="body" sz="quarter" idx="13"/>
          </p:nvPr>
        </p:nvSpPr>
        <p:spPr>
          <a:xfrm>
            <a:off x="280624" y="3648036"/>
            <a:ext cx="10090287" cy="1101897"/>
          </a:xfrm>
        </p:spPr>
        <p:txBody>
          <a:bodyPr/>
          <a:lstStyle/>
          <a:p>
            <a:r>
              <a:rPr lang="en-US" sz="2800" b="1" dirty="0">
                <a:solidFill>
                  <a:srgbClr val="FFFF00"/>
                </a:solidFill>
              </a:rPr>
              <a:t>"Invest with Confidence: </a:t>
            </a:r>
            <a:endParaRPr lang="en-US" sz="2800" b="1" dirty="0" smtClean="0">
              <a:solidFill>
                <a:srgbClr val="FFFF00"/>
              </a:solidFill>
            </a:endParaRPr>
          </a:p>
          <a:p>
            <a:r>
              <a:rPr lang="en-US" sz="2800" b="1" dirty="0" smtClean="0">
                <a:solidFill>
                  <a:srgbClr val="FFFF00"/>
                </a:solidFill>
              </a:rPr>
              <a:t>Your Mutual </a:t>
            </a:r>
            <a:r>
              <a:rPr lang="en-US" sz="2800" b="1" dirty="0">
                <a:solidFill>
                  <a:srgbClr val="FFFF00"/>
                </a:solidFill>
              </a:rPr>
              <a:t>Fund Guide"</a:t>
            </a:r>
            <a:endParaRPr lang="ru-RU" sz="2800" b="1" dirty="0">
              <a:solidFill>
                <a:srgbClr val="FFFF00"/>
              </a:solidFill>
            </a:endParaRPr>
          </a:p>
        </p:txBody>
      </p:sp>
      <p:sp>
        <p:nvSpPr>
          <p:cNvPr id="6" name="Text Placeholder 5"/>
          <p:cNvSpPr>
            <a:spLocks noGrp="1"/>
          </p:cNvSpPr>
          <p:nvPr>
            <p:ph type="body" sz="quarter" idx="21"/>
          </p:nvPr>
        </p:nvSpPr>
        <p:spPr>
          <a:xfrm>
            <a:off x="448049" y="5274263"/>
            <a:ext cx="4367531" cy="324417"/>
          </a:xfrm>
        </p:spPr>
        <p:txBody>
          <a:bodyPr/>
          <a:lstStyle/>
          <a:p>
            <a:r>
              <a:rPr lang="en-US" dirty="0" smtClean="0"/>
              <a:t>Dhruvisha Pandya</a:t>
            </a:r>
          </a:p>
          <a:p>
            <a:r>
              <a:rPr lang="en-US" dirty="0" smtClean="0"/>
              <a:t>Niharika Singh</a:t>
            </a:r>
          </a:p>
          <a:p>
            <a:r>
              <a:rPr lang="en-US" dirty="0" smtClean="0"/>
              <a:t>Dhwani Haridwari</a:t>
            </a:r>
            <a:endParaRPr lang="en-IN" dirty="0"/>
          </a:p>
        </p:txBody>
      </p:sp>
      <p:sp>
        <p:nvSpPr>
          <p:cNvPr id="7" name="Text Placeholder 6"/>
          <p:cNvSpPr>
            <a:spLocks noGrp="1"/>
          </p:cNvSpPr>
          <p:nvPr>
            <p:ph type="body" sz="quarter" idx="20"/>
          </p:nvPr>
        </p:nvSpPr>
        <p:spPr>
          <a:xfrm>
            <a:off x="448049" y="4855719"/>
            <a:ext cx="4367531" cy="324417"/>
          </a:xfrm>
        </p:spPr>
        <p:txBody>
          <a:bodyPr/>
          <a:lstStyle/>
          <a:p>
            <a:r>
              <a:rPr lang="en-US" dirty="0" smtClean="0"/>
              <a:t>~ By</a:t>
            </a:r>
            <a:endParaRPr lang="en-IN" dirty="0"/>
          </a:p>
        </p:txBody>
      </p:sp>
    </p:spTree>
    <p:extLst>
      <p:ext uri="{BB962C8B-B14F-4D97-AF65-F5344CB8AC3E}">
        <p14:creationId xmlns:p14="http://schemas.microsoft.com/office/powerpoint/2010/main" val="3610506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0B93806-769F-4C20-A684-CA4CB5BB858C}"/>
              </a:ext>
            </a:extLst>
          </p:cNvPr>
          <p:cNvSpPr>
            <a:spLocks noGrp="1"/>
          </p:cNvSpPr>
          <p:nvPr>
            <p:ph type="title"/>
          </p:nvPr>
        </p:nvSpPr>
        <p:spPr>
          <a:xfrm>
            <a:off x="6986585" y="781708"/>
            <a:ext cx="5100034" cy="1094682"/>
          </a:xfrm>
        </p:spPr>
        <p:txBody>
          <a:bodyPr>
            <a:noAutofit/>
          </a:bodyPr>
          <a:lstStyle/>
          <a:p>
            <a:r>
              <a:rPr lang="en-US" sz="4400" dirty="0" smtClean="0"/>
              <a:t>How Mutual Funds Work</a:t>
            </a:r>
            <a:endParaRPr lang="ru-RU" sz="4400" dirty="0"/>
          </a:p>
        </p:txBody>
      </p:sp>
      <p:sp>
        <p:nvSpPr>
          <p:cNvPr id="6" name="Text Placeholder 5">
            <a:extLst>
              <a:ext uri="{FF2B5EF4-FFF2-40B4-BE49-F238E27FC236}">
                <a16:creationId xmlns:a16="http://schemas.microsoft.com/office/drawing/2014/main" xmlns="" id="{E7292DFE-EBA3-4DB2-A2C7-1810115565E7}"/>
              </a:ext>
            </a:extLst>
          </p:cNvPr>
          <p:cNvSpPr>
            <a:spLocks noGrp="1"/>
          </p:cNvSpPr>
          <p:nvPr>
            <p:ph type="body" sz="quarter" idx="13"/>
          </p:nvPr>
        </p:nvSpPr>
        <p:spPr>
          <a:xfrm>
            <a:off x="6956331" y="2026245"/>
            <a:ext cx="5160541" cy="749047"/>
          </a:xfrm>
        </p:spPr>
        <p:txBody>
          <a:bodyPr>
            <a:noAutofit/>
          </a:bodyPr>
          <a:lstStyle/>
          <a:p>
            <a:pPr algn="just">
              <a:lnSpc>
                <a:spcPct val="100000"/>
              </a:lnSpc>
            </a:pPr>
            <a:r>
              <a:rPr lang="en-US" sz="2400" dirty="0"/>
              <a:t>"Making Your Money Work Harder: Mutual Funds"</a:t>
            </a:r>
            <a:endParaRPr lang="ru-RU" sz="2400" dirty="0"/>
          </a:p>
        </p:txBody>
      </p:sp>
      <p:sp>
        <p:nvSpPr>
          <p:cNvPr id="4" name="Text Placeholder 3">
            <a:extLst>
              <a:ext uri="{FF2B5EF4-FFF2-40B4-BE49-F238E27FC236}">
                <a16:creationId xmlns:a16="http://schemas.microsoft.com/office/drawing/2014/main" xmlns="" id="{7E209D92-7413-44EE-BC90-ECE50DA3158D}"/>
              </a:ext>
            </a:extLst>
          </p:cNvPr>
          <p:cNvSpPr>
            <a:spLocks noGrp="1"/>
          </p:cNvSpPr>
          <p:nvPr>
            <p:ph type="body" sz="quarter" idx="15"/>
          </p:nvPr>
        </p:nvSpPr>
        <p:spPr>
          <a:xfrm>
            <a:off x="6881205" y="2812714"/>
            <a:ext cx="5310795" cy="3420661"/>
          </a:xfrm>
        </p:spPr>
        <p:txBody>
          <a:bodyPr>
            <a:noAutofit/>
          </a:bodyPr>
          <a:lstStyle/>
          <a:p>
            <a:pPr algn="just"/>
            <a:r>
              <a:rPr lang="en-US" sz="2000" b="1" dirty="0">
                <a:solidFill>
                  <a:schemeClr val="bg1"/>
                </a:solidFill>
              </a:rPr>
              <a:t>Fees:</a:t>
            </a:r>
            <a:r>
              <a:rPr lang="en-US" sz="2000" dirty="0">
                <a:solidFill>
                  <a:schemeClr val="bg1"/>
                </a:solidFill>
              </a:rPr>
              <a:t> Mutual funds typically charge fees, including management fees (for the fund manager's services), administrative fees, and other expenses. These fees are expressed as an annual percentage of assets under management and can vary from one fund to another.</a:t>
            </a:r>
          </a:p>
          <a:p>
            <a:pPr algn="just"/>
            <a:r>
              <a:rPr lang="en-US" sz="2000" b="1" dirty="0">
                <a:solidFill>
                  <a:schemeClr val="bg1"/>
                </a:solidFill>
              </a:rPr>
              <a:t>Performance:</a:t>
            </a:r>
            <a:r>
              <a:rPr lang="en-US" sz="2000" dirty="0">
                <a:solidFill>
                  <a:schemeClr val="bg1"/>
                </a:solidFill>
              </a:rPr>
              <a:t> The performance of a mutual fund is measured by its returns over time. Investors can track the fund's performance to assess whether it aligns with their investment objectives.</a:t>
            </a:r>
          </a:p>
        </p:txBody>
      </p:sp>
      <p:sp>
        <p:nvSpPr>
          <p:cNvPr id="2" name="Slide Number Placeholder 1">
            <a:extLst>
              <a:ext uri="{FF2B5EF4-FFF2-40B4-BE49-F238E27FC236}">
                <a16:creationId xmlns:a16="http://schemas.microsoft.com/office/drawing/2014/main" xmlns="" id="{638DCF8F-466A-4FC0-91DF-33EF070ED3F1}"/>
              </a:ext>
            </a:extLst>
          </p:cNvPr>
          <p:cNvSpPr>
            <a:spLocks noGrp="1"/>
          </p:cNvSpPr>
          <p:nvPr>
            <p:ph type="sldNum" sz="quarter" idx="10"/>
          </p:nvPr>
        </p:nvSpPr>
        <p:spPr/>
        <p:txBody>
          <a:bodyPr/>
          <a:lstStyle/>
          <a:p>
            <a:fld id="{D495E168-DA5E-4888-8D8A-92B118324C14}" type="slidenum">
              <a:rPr lang="ru-RU" smtClean="0"/>
              <a:pPr/>
              <a:t>10</a:t>
            </a:fld>
            <a:endParaRPr lang="ru-RU" dirty="0"/>
          </a:p>
        </p:txBody>
      </p:sp>
      <p:pic>
        <p:nvPicPr>
          <p:cNvPr id="7" name="Picture Placeholder 6"/>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12856" r="12856"/>
          <a:stretch>
            <a:fillRect/>
          </a:stretch>
        </p:blipFill>
        <p:spPr/>
      </p:pic>
    </p:spTree>
    <p:extLst>
      <p:ext uri="{BB962C8B-B14F-4D97-AF65-F5344CB8AC3E}">
        <p14:creationId xmlns:p14="http://schemas.microsoft.com/office/powerpoint/2010/main" val="23641666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719E0E7-CFBA-48B5-AA1B-EA5B887F6650}"/>
              </a:ext>
            </a:extLst>
          </p:cNvPr>
          <p:cNvSpPr>
            <a:spLocks noGrp="1"/>
          </p:cNvSpPr>
          <p:nvPr>
            <p:ph type="title"/>
          </p:nvPr>
        </p:nvSpPr>
        <p:spPr bwMode="grayWhite">
          <a:xfrm>
            <a:off x="0" y="1101501"/>
            <a:ext cx="5692462" cy="782638"/>
          </a:xfrm>
        </p:spPr>
        <p:txBody>
          <a:bodyPr>
            <a:noAutofit/>
          </a:bodyPr>
          <a:lstStyle/>
          <a:p>
            <a:r>
              <a:rPr lang="en-US" sz="4400" dirty="0" smtClean="0"/>
              <a:t>Variety of Funds</a:t>
            </a:r>
            <a:endParaRPr lang="ru-RU" sz="4400" dirty="0"/>
          </a:p>
        </p:txBody>
      </p:sp>
      <p:sp>
        <p:nvSpPr>
          <p:cNvPr id="9" name="Text Placeholder 8">
            <a:extLst>
              <a:ext uri="{FF2B5EF4-FFF2-40B4-BE49-F238E27FC236}">
                <a16:creationId xmlns:a16="http://schemas.microsoft.com/office/drawing/2014/main" xmlns="" id="{0658B4B7-2667-479D-90A8-706DAAA9ADB9}"/>
              </a:ext>
            </a:extLst>
          </p:cNvPr>
          <p:cNvSpPr>
            <a:spLocks noGrp="1"/>
          </p:cNvSpPr>
          <p:nvPr>
            <p:ph type="body" sz="quarter" idx="13"/>
          </p:nvPr>
        </p:nvSpPr>
        <p:spPr bwMode="grayWhite">
          <a:xfrm>
            <a:off x="774032" y="2008891"/>
            <a:ext cx="10218713" cy="665713"/>
          </a:xfrm>
        </p:spPr>
        <p:txBody>
          <a:bodyPr>
            <a:normAutofit/>
          </a:bodyPr>
          <a:lstStyle/>
          <a:p>
            <a:pPr algn="ctr"/>
            <a:r>
              <a:rPr lang="en-US" sz="2800" b="1" dirty="0"/>
              <a:t>"Fund Your Dreams, Secure Your Future"</a:t>
            </a:r>
            <a:endParaRPr lang="ru-RU" sz="2800" b="1" dirty="0"/>
          </a:p>
        </p:txBody>
      </p:sp>
      <p:sp>
        <p:nvSpPr>
          <p:cNvPr id="4" name="Text Placeholder 3">
            <a:extLst>
              <a:ext uri="{FF2B5EF4-FFF2-40B4-BE49-F238E27FC236}">
                <a16:creationId xmlns:a16="http://schemas.microsoft.com/office/drawing/2014/main" xmlns="" id="{DCA4BA4B-DB5E-418C-8309-2ED941800B3E}"/>
              </a:ext>
            </a:extLst>
          </p:cNvPr>
          <p:cNvSpPr>
            <a:spLocks noGrp="1"/>
          </p:cNvSpPr>
          <p:nvPr>
            <p:ph type="body" idx="1"/>
          </p:nvPr>
        </p:nvSpPr>
        <p:spPr bwMode="grayWhite">
          <a:xfrm>
            <a:off x="334356" y="2545789"/>
            <a:ext cx="11384924" cy="656822"/>
          </a:xfrm>
        </p:spPr>
        <p:txBody>
          <a:bodyPr/>
          <a:lstStyle/>
          <a:p>
            <a:pPr algn="just">
              <a:lnSpc>
                <a:spcPct val="100000"/>
              </a:lnSpc>
            </a:pPr>
            <a:r>
              <a:rPr lang="en-US" sz="2000" b="0" dirty="0"/>
              <a:t>Mutual funds come in various types to suit different investment goals and risk tolerance levels. Common types include:</a:t>
            </a:r>
            <a:endParaRPr lang="ru-RU" sz="2000" dirty="0"/>
          </a:p>
        </p:txBody>
      </p:sp>
      <p:sp>
        <p:nvSpPr>
          <p:cNvPr id="6" name="Text Placeholder 5">
            <a:extLst>
              <a:ext uri="{FF2B5EF4-FFF2-40B4-BE49-F238E27FC236}">
                <a16:creationId xmlns:a16="http://schemas.microsoft.com/office/drawing/2014/main" xmlns="" id="{FA6EDE3F-FD3C-4A2C-837A-5B3420BD5E75}"/>
              </a:ext>
            </a:extLst>
          </p:cNvPr>
          <p:cNvSpPr>
            <a:spLocks noGrp="1"/>
          </p:cNvSpPr>
          <p:nvPr>
            <p:ph type="body" sz="quarter" idx="20"/>
          </p:nvPr>
        </p:nvSpPr>
        <p:spPr bwMode="grayWhite">
          <a:xfrm>
            <a:off x="645243" y="3336254"/>
            <a:ext cx="10945248" cy="3167577"/>
          </a:xfrm>
        </p:spPr>
        <p:txBody>
          <a:bodyPr>
            <a:noAutofit/>
          </a:bodyPr>
          <a:lstStyle/>
          <a:p>
            <a:pPr algn="just"/>
            <a:r>
              <a:rPr lang="en-US" sz="2000" b="1" dirty="0">
                <a:solidFill>
                  <a:schemeClr val="bg1"/>
                </a:solidFill>
              </a:rPr>
              <a:t>Equity Funds:</a:t>
            </a:r>
            <a:r>
              <a:rPr lang="en-US" sz="2000" dirty="0">
                <a:solidFill>
                  <a:schemeClr val="bg1"/>
                </a:solidFill>
              </a:rPr>
              <a:t> Invest primarily in stocks, offering the potential for high returns but also higher risk.</a:t>
            </a:r>
          </a:p>
          <a:p>
            <a:pPr algn="just"/>
            <a:r>
              <a:rPr lang="en-US" sz="2000" b="1" dirty="0">
                <a:solidFill>
                  <a:schemeClr val="bg1"/>
                </a:solidFill>
              </a:rPr>
              <a:t>Bond Funds:</a:t>
            </a:r>
            <a:r>
              <a:rPr lang="en-US" sz="2000" dirty="0">
                <a:solidFill>
                  <a:schemeClr val="bg1"/>
                </a:solidFill>
              </a:rPr>
              <a:t> Invest primarily in bonds, providing income with lower risk compared to equities.</a:t>
            </a:r>
          </a:p>
          <a:p>
            <a:pPr algn="just"/>
            <a:r>
              <a:rPr lang="en-US" sz="2000" b="1" dirty="0">
                <a:solidFill>
                  <a:schemeClr val="bg1"/>
                </a:solidFill>
              </a:rPr>
              <a:t>Money Market Funds:</a:t>
            </a:r>
            <a:r>
              <a:rPr lang="en-US" sz="2000" dirty="0">
                <a:solidFill>
                  <a:schemeClr val="bg1"/>
                </a:solidFill>
              </a:rPr>
              <a:t> Invest in short-term, low-risk securities, making them suitable for preserving capital.</a:t>
            </a:r>
          </a:p>
          <a:p>
            <a:pPr algn="just"/>
            <a:r>
              <a:rPr lang="en-US" sz="2000" b="1" dirty="0">
                <a:solidFill>
                  <a:schemeClr val="bg1"/>
                </a:solidFill>
              </a:rPr>
              <a:t>Balanced or Hybrid Funds:</a:t>
            </a:r>
            <a:r>
              <a:rPr lang="en-US" sz="2000" dirty="0">
                <a:solidFill>
                  <a:schemeClr val="bg1"/>
                </a:solidFill>
              </a:rPr>
              <a:t> Maintain a mix of stocks and bonds to achieve a balance between growth and income.</a:t>
            </a:r>
          </a:p>
          <a:p>
            <a:pPr algn="just"/>
            <a:r>
              <a:rPr lang="en-US" sz="2000" b="1" dirty="0">
                <a:solidFill>
                  <a:schemeClr val="bg1"/>
                </a:solidFill>
              </a:rPr>
              <a:t>Specialty Funds:</a:t>
            </a:r>
            <a:r>
              <a:rPr lang="en-US" sz="2000" dirty="0">
                <a:solidFill>
                  <a:schemeClr val="bg1"/>
                </a:solidFill>
              </a:rPr>
              <a:t> Focus on specific sectors or asset classes, such as technology, healthcare, or real estate.</a:t>
            </a:r>
          </a:p>
        </p:txBody>
      </p:sp>
      <p:sp>
        <p:nvSpPr>
          <p:cNvPr id="2" name="Slide Number Placeholder 1">
            <a:extLst>
              <a:ext uri="{FF2B5EF4-FFF2-40B4-BE49-F238E27FC236}">
                <a16:creationId xmlns:a16="http://schemas.microsoft.com/office/drawing/2014/main" xmlns="" id="{7D609542-DD6D-4EC5-B1B2-054C2BE79B96}"/>
              </a:ext>
            </a:extLst>
          </p:cNvPr>
          <p:cNvSpPr>
            <a:spLocks noGrp="1"/>
          </p:cNvSpPr>
          <p:nvPr>
            <p:ph type="sldNum" sz="quarter" idx="10"/>
          </p:nvPr>
        </p:nvSpPr>
        <p:spPr bwMode="grayWhite"/>
        <p:txBody>
          <a:bodyPr/>
          <a:lstStyle/>
          <a:p>
            <a:fld id="{D495E168-DA5E-4888-8D8A-92B118324C14}" type="slidenum">
              <a:rPr lang="ru-RU" smtClean="0"/>
              <a:pPr/>
              <a:t>11</a:t>
            </a:fld>
            <a:endParaRPr lang="ru-RU" dirty="0"/>
          </a:p>
        </p:txBody>
      </p:sp>
    </p:spTree>
    <p:extLst>
      <p:ext uri="{BB962C8B-B14F-4D97-AF65-F5344CB8AC3E}">
        <p14:creationId xmlns:p14="http://schemas.microsoft.com/office/powerpoint/2010/main" val="38463607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719E0E7-CFBA-48B5-AA1B-EA5B887F6650}"/>
              </a:ext>
            </a:extLst>
          </p:cNvPr>
          <p:cNvSpPr>
            <a:spLocks noGrp="1"/>
          </p:cNvSpPr>
          <p:nvPr>
            <p:ph type="title"/>
          </p:nvPr>
        </p:nvSpPr>
        <p:spPr bwMode="grayWhite">
          <a:xfrm>
            <a:off x="0" y="1101501"/>
            <a:ext cx="5692462" cy="782638"/>
          </a:xfrm>
        </p:spPr>
        <p:txBody>
          <a:bodyPr>
            <a:noAutofit/>
          </a:bodyPr>
          <a:lstStyle/>
          <a:p>
            <a:pPr algn="ctr"/>
            <a:r>
              <a:rPr lang="en-US" sz="4400" dirty="0" smtClean="0"/>
              <a:t>NAV</a:t>
            </a:r>
            <a:endParaRPr lang="ru-RU" sz="4400" dirty="0"/>
          </a:p>
        </p:txBody>
      </p:sp>
      <p:sp>
        <p:nvSpPr>
          <p:cNvPr id="4" name="Text Placeholder 3">
            <a:extLst>
              <a:ext uri="{FF2B5EF4-FFF2-40B4-BE49-F238E27FC236}">
                <a16:creationId xmlns:a16="http://schemas.microsoft.com/office/drawing/2014/main" xmlns="" id="{DCA4BA4B-DB5E-418C-8309-2ED941800B3E}"/>
              </a:ext>
            </a:extLst>
          </p:cNvPr>
          <p:cNvSpPr>
            <a:spLocks noGrp="1"/>
          </p:cNvSpPr>
          <p:nvPr>
            <p:ph type="body" idx="1"/>
          </p:nvPr>
        </p:nvSpPr>
        <p:spPr bwMode="grayWhite">
          <a:xfrm>
            <a:off x="425405" y="2088871"/>
            <a:ext cx="11384924" cy="963422"/>
          </a:xfrm>
        </p:spPr>
        <p:txBody>
          <a:bodyPr/>
          <a:lstStyle/>
          <a:p>
            <a:pPr algn="just">
              <a:lnSpc>
                <a:spcPct val="100000"/>
              </a:lnSpc>
            </a:pPr>
            <a:r>
              <a:rPr lang="en-US" sz="2000" b="0" dirty="0">
                <a:solidFill>
                  <a:srgbClr val="FFFF00"/>
                </a:solidFill>
              </a:rPr>
              <a:t>The term "NAV" stands for Net Asset Value, and it's a fundamental concept in the world of investment funds, including mutual funds and exchange-traded funds (ETFs). Here's an overview of NAV in funds:</a:t>
            </a:r>
            <a:endParaRPr lang="ru-RU" sz="2000" dirty="0">
              <a:solidFill>
                <a:srgbClr val="FFFF00"/>
              </a:solidFill>
            </a:endParaRPr>
          </a:p>
        </p:txBody>
      </p:sp>
      <p:sp>
        <p:nvSpPr>
          <p:cNvPr id="6" name="Text Placeholder 5">
            <a:extLst>
              <a:ext uri="{FF2B5EF4-FFF2-40B4-BE49-F238E27FC236}">
                <a16:creationId xmlns:a16="http://schemas.microsoft.com/office/drawing/2014/main" xmlns="" id="{FA6EDE3F-FD3C-4A2C-837A-5B3420BD5E75}"/>
              </a:ext>
            </a:extLst>
          </p:cNvPr>
          <p:cNvSpPr>
            <a:spLocks noGrp="1"/>
          </p:cNvSpPr>
          <p:nvPr>
            <p:ph type="body" sz="quarter" idx="20"/>
          </p:nvPr>
        </p:nvSpPr>
        <p:spPr bwMode="grayWhite">
          <a:xfrm>
            <a:off x="645243" y="3155324"/>
            <a:ext cx="10945248" cy="3348507"/>
          </a:xfrm>
        </p:spPr>
        <p:txBody>
          <a:bodyPr>
            <a:noAutofit/>
          </a:bodyPr>
          <a:lstStyle/>
          <a:p>
            <a:pPr algn="just"/>
            <a:r>
              <a:rPr lang="en-US" sz="2000" b="1" dirty="0">
                <a:solidFill>
                  <a:schemeClr val="bg1"/>
                </a:solidFill>
              </a:rPr>
              <a:t>Definition:</a:t>
            </a:r>
            <a:r>
              <a:rPr lang="en-US" sz="2000" dirty="0">
                <a:solidFill>
                  <a:schemeClr val="bg1"/>
                </a:solidFill>
              </a:rPr>
              <a:t> NAV represents the per-share market value of all the securities held within a fund's portfolio, minus any liabilities, such as expenses and fees. In simpler terms, it's the value of one share in the fund.</a:t>
            </a:r>
          </a:p>
          <a:p>
            <a:pPr algn="just"/>
            <a:r>
              <a:rPr lang="en-US" sz="2000" b="1" dirty="0">
                <a:solidFill>
                  <a:schemeClr val="bg1"/>
                </a:solidFill>
              </a:rPr>
              <a:t>2. Calculation:</a:t>
            </a:r>
            <a:r>
              <a:rPr lang="en-US" sz="2000" dirty="0">
                <a:solidFill>
                  <a:schemeClr val="bg1"/>
                </a:solidFill>
              </a:rPr>
              <a:t> The NAV of a fund is calculated daily at the end of each trading day, typically after the close of the financial markets. The formula for calculating NAV is:</a:t>
            </a:r>
          </a:p>
          <a:p>
            <a:pPr lvl="1" algn="just"/>
            <a:r>
              <a:rPr lang="en-US" sz="2000" b="1" dirty="0">
                <a:solidFill>
                  <a:schemeClr val="bg1"/>
                </a:solidFill>
              </a:rPr>
              <a:t>NAV = (Total Assets - Total Liabilities) / Total Outstanding Shares</a:t>
            </a:r>
            <a:endParaRPr lang="en-US" sz="2000" dirty="0">
              <a:solidFill>
                <a:schemeClr val="bg1"/>
              </a:solidFill>
            </a:endParaRPr>
          </a:p>
          <a:p>
            <a:pPr lvl="1" algn="just"/>
            <a:r>
              <a:rPr lang="en-US" sz="2000" dirty="0">
                <a:solidFill>
                  <a:schemeClr val="bg1"/>
                </a:solidFill>
              </a:rPr>
              <a:t>Total Assets: The total market value of all the securities and investments held by the fund.</a:t>
            </a:r>
          </a:p>
          <a:p>
            <a:pPr lvl="1" algn="just"/>
            <a:r>
              <a:rPr lang="en-US" sz="2000" dirty="0">
                <a:solidFill>
                  <a:schemeClr val="bg1"/>
                </a:solidFill>
              </a:rPr>
              <a:t>Total Liabilities: The sum of all expenses, fees, and any other obligations.</a:t>
            </a:r>
          </a:p>
          <a:p>
            <a:pPr lvl="1" algn="just"/>
            <a:r>
              <a:rPr lang="en-US" sz="2000" dirty="0">
                <a:solidFill>
                  <a:schemeClr val="bg1"/>
                </a:solidFill>
              </a:rPr>
              <a:t>Total Outstanding Shares: The number of shares issued and held by investors.</a:t>
            </a:r>
          </a:p>
        </p:txBody>
      </p:sp>
      <p:sp>
        <p:nvSpPr>
          <p:cNvPr id="2" name="Slide Number Placeholder 1">
            <a:extLst>
              <a:ext uri="{FF2B5EF4-FFF2-40B4-BE49-F238E27FC236}">
                <a16:creationId xmlns:a16="http://schemas.microsoft.com/office/drawing/2014/main" xmlns="" id="{7D609542-DD6D-4EC5-B1B2-054C2BE79B96}"/>
              </a:ext>
            </a:extLst>
          </p:cNvPr>
          <p:cNvSpPr>
            <a:spLocks noGrp="1"/>
          </p:cNvSpPr>
          <p:nvPr>
            <p:ph type="sldNum" sz="quarter" idx="10"/>
          </p:nvPr>
        </p:nvSpPr>
        <p:spPr bwMode="grayWhite"/>
        <p:txBody>
          <a:bodyPr/>
          <a:lstStyle/>
          <a:p>
            <a:fld id="{D495E168-DA5E-4888-8D8A-92B118324C14}" type="slidenum">
              <a:rPr lang="ru-RU" smtClean="0"/>
              <a:pPr/>
              <a:t>12</a:t>
            </a:fld>
            <a:endParaRPr lang="ru-RU" dirty="0"/>
          </a:p>
        </p:txBody>
      </p:sp>
    </p:spTree>
    <p:extLst>
      <p:ext uri="{BB962C8B-B14F-4D97-AF65-F5344CB8AC3E}">
        <p14:creationId xmlns:p14="http://schemas.microsoft.com/office/powerpoint/2010/main" val="18129332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DCA4BA4B-DB5E-418C-8309-2ED941800B3E}"/>
              </a:ext>
            </a:extLst>
          </p:cNvPr>
          <p:cNvSpPr>
            <a:spLocks noGrp="1"/>
          </p:cNvSpPr>
          <p:nvPr>
            <p:ph type="body" idx="1"/>
          </p:nvPr>
        </p:nvSpPr>
        <p:spPr bwMode="grayWhite">
          <a:xfrm>
            <a:off x="425405" y="2088871"/>
            <a:ext cx="11384924" cy="963422"/>
          </a:xfrm>
        </p:spPr>
        <p:txBody>
          <a:bodyPr/>
          <a:lstStyle/>
          <a:p>
            <a:pPr algn="just">
              <a:lnSpc>
                <a:spcPct val="100000"/>
              </a:lnSpc>
            </a:pPr>
            <a:r>
              <a:rPr lang="en-US" sz="2000" b="0" dirty="0">
                <a:solidFill>
                  <a:srgbClr val="FFFF00"/>
                </a:solidFill>
              </a:rPr>
              <a:t>Analyzing mutual funds is an essential step for investors because it helps them make informed decisions about where to invest their money. Here are several key reasons why analyzing mutual funds is important:</a:t>
            </a:r>
            <a:endParaRPr lang="ru-RU" sz="2000" dirty="0">
              <a:solidFill>
                <a:srgbClr val="FFFF00"/>
              </a:solidFill>
            </a:endParaRPr>
          </a:p>
        </p:txBody>
      </p:sp>
      <p:sp>
        <p:nvSpPr>
          <p:cNvPr id="6" name="Text Placeholder 5">
            <a:extLst>
              <a:ext uri="{FF2B5EF4-FFF2-40B4-BE49-F238E27FC236}">
                <a16:creationId xmlns:a16="http://schemas.microsoft.com/office/drawing/2014/main" xmlns="" id="{FA6EDE3F-FD3C-4A2C-837A-5B3420BD5E75}"/>
              </a:ext>
            </a:extLst>
          </p:cNvPr>
          <p:cNvSpPr>
            <a:spLocks noGrp="1"/>
          </p:cNvSpPr>
          <p:nvPr>
            <p:ph type="body" sz="quarter" idx="20"/>
          </p:nvPr>
        </p:nvSpPr>
        <p:spPr bwMode="grayWhite">
          <a:xfrm>
            <a:off x="645243" y="3155324"/>
            <a:ext cx="10945248" cy="3348507"/>
          </a:xfrm>
        </p:spPr>
        <p:txBody>
          <a:bodyPr>
            <a:noAutofit/>
          </a:bodyPr>
          <a:lstStyle/>
          <a:p>
            <a:pPr algn="just"/>
            <a:r>
              <a:rPr lang="en-IN" sz="2000" dirty="0">
                <a:solidFill>
                  <a:schemeClr val="bg1"/>
                </a:solidFill>
              </a:rPr>
              <a:t>Risk </a:t>
            </a:r>
            <a:r>
              <a:rPr lang="en-IN" sz="2000" dirty="0" smtClean="0">
                <a:solidFill>
                  <a:schemeClr val="bg1"/>
                </a:solidFill>
              </a:rPr>
              <a:t>Management</a:t>
            </a:r>
          </a:p>
          <a:p>
            <a:pPr algn="just"/>
            <a:r>
              <a:rPr lang="en-IN" sz="2000" dirty="0">
                <a:solidFill>
                  <a:schemeClr val="bg1"/>
                </a:solidFill>
              </a:rPr>
              <a:t>Performance </a:t>
            </a:r>
            <a:r>
              <a:rPr lang="en-IN" sz="2000" dirty="0" smtClean="0">
                <a:solidFill>
                  <a:schemeClr val="bg1"/>
                </a:solidFill>
              </a:rPr>
              <a:t>Evaluation</a:t>
            </a:r>
          </a:p>
          <a:p>
            <a:pPr algn="just"/>
            <a:r>
              <a:rPr lang="en-IN" sz="2000" dirty="0" smtClean="0">
                <a:solidFill>
                  <a:schemeClr val="bg1"/>
                </a:solidFill>
              </a:rPr>
              <a:t>Diversification</a:t>
            </a:r>
          </a:p>
          <a:p>
            <a:pPr algn="just"/>
            <a:r>
              <a:rPr lang="en-IN" sz="2000" dirty="0">
                <a:solidFill>
                  <a:schemeClr val="bg1"/>
                </a:solidFill>
              </a:rPr>
              <a:t>Expense </a:t>
            </a:r>
            <a:r>
              <a:rPr lang="en-IN" sz="2000" dirty="0" smtClean="0">
                <a:solidFill>
                  <a:schemeClr val="bg1"/>
                </a:solidFill>
              </a:rPr>
              <a:t>Management</a:t>
            </a:r>
          </a:p>
          <a:p>
            <a:pPr algn="just"/>
            <a:r>
              <a:rPr lang="en-IN" sz="2000" dirty="0">
                <a:solidFill>
                  <a:schemeClr val="bg1"/>
                </a:solidFill>
              </a:rPr>
              <a:t>Alignment with Investment </a:t>
            </a:r>
            <a:r>
              <a:rPr lang="en-IN" sz="2000" dirty="0" smtClean="0">
                <a:solidFill>
                  <a:schemeClr val="bg1"/>
                </a:solidFill>
              </a:rPr>
              <a:t>Goals</a:t>
            </a:r>
          </a:p>
          <a:p>
            <a:pPr algn="just"/>
            <a:r>
              <a:rPr lang="en-IN" sz="2000" dirty="0" smtClean="0">
                <a:solidFill>
                  <a:schemeClr val="bg1"/>
                </a:solidFill>
              </a:rPr>
              <a:t>Informed Decision-Making</a:t>
            </a:r>
          </a:p>
          <a:p>
            <a:pPr algn="just"/>
            <a:r>
              <a:rPr lang="en-US" sz="2000" dirty="0">
                <a:solidFill>
                  <a:schemeClr val="bg1"/>
                </a:solidFill>
              </a:rPr>
              <a:t>In summary, analyzing mutual funds is essential for investors to manage risk, optimize performance, align with their goals, and ensure their investments are well-suited to their needs. By conducting thorough analysis, investors can make more informed choices and build a well-diversified and balanced investment portfolio.</a:t>
            </a:r>
          </a:p>
        </p:txBody>
      </p:sp>
      <p:sp>
        <p:nvSpPr>
          <p:cNvPr id="2" name="Slide Number Placeholder 1">
            <a:extLst>
              <a:ext uri="{FF2B5EF4-FFF2-40B4-BE49-F238E27FC236}">
                <a16:creationId xmlns:a16="http://schemas.microsoft.com/office/drawing/2014/main" xmlns="" id="{7D609542-DD6D-4EC5-B1B2-054C2BE79B96}"/>
              </a:ext>
            </a:extLst>
          </p:cNvPr>
          <p:cNvSpPr>
            <a:spLocks noGrp="1"/>
          </p:cNvSpPr>
          <p:nvPr>
            <p:ph type="sldNum" sz="quarter" idx="10"/>
          </p:nvPr>
        </p:nvSpPr>
        <p:spPr bwMode="grayWhite"/>
        <p:txBody>
          <a:bodyPr/>
          <a:lstStyle/>
          <a:p>
            <a:fld id="{D495E168-DA5E-4888-8D8A-92B118324C14}" type="slidenum">
              <a:rPr lang="ru-RU" smtClean="0"/>
              <a:pPr/>
              <a:t>13</a:t>
            </a:fld>
            <a:endParaRPr lang="ru-RU" dirty="0"/>
          </a:p>
        </p:txBody>
      </p:sp>
      <p:sp>
        <p:nvSpPr>
          <p:cNvPr id="5" name="Title 4"/>
          <p:cNvSpPr>
            <a:spLocks noGrp="1"/>
          </p:cNvSpPr>
          <p:nvPr>
            <p:ph type="title"/>
          </p:nvPr>
        </p:nvSpPr>
        <p:spPr>
          <a:xfrm>
            <a:off x="0" y="592429"/>
            <a:ext cx="5537915" cy="1223482"/>
          </a:xfrm>
        </p:spPr>
        <p:txBody>
          <a:bodyPr>
            <a:noAutofit/>
          </a:bodyPr>
          <a:lstStyle/>
          <a:p>
            <a:pPr algn="ctr">
              <a:lnSpc>
                <a:spcPct val="100000"/>
              </a:lnSpc>
            </a:pPr>
            <a:r>
              <a:rPr lang="en-IN" sz="4400" dirty="0" smtClean="0"/>
              <a:t>Why Analyze Funds ?</a:t>
            </a:r>
            <a:endParaRPr lang="en-IN" sz="4400" dirty="0"/>
          </a:p>
        </p:txBody>
      </p:sp>
    </p:spTree>
    <p:extLst>
      <p:ext uri="{BB962C8B-B14F-4D97-AF65-F5344CB8AC3E}">
        <p14:creationId xmlns:p14="http://schemas.microsoft.com/office/powerpoint/2010/main" val="24892831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7353" y="2025689"/>
            <a:ext cx="4598898" cy="1595411"/>
          </a:xfrm>
        </p:spPr>
        <p:txBody>
          <a:bodyPr/>
          <a:lstStyle/>
          <a:p>
            <a:pPr algn="ctr"/>
            <a:r>
              <a:rPr lang="en-US" sz="4400" dirty="0" smtClean="0"/>
              <a:t>Used</a:t>
            </a:r>
            <a:br>
              <a:rPr lang="en-US" sz="4400" dirty="0" smtClean="0"/>
            </a:br>
            <a:r>
              <a:rPr lang="en-US" sz="4400" dirty="0" smtClean="0"/>
              <a:t> Technologies </a:t>
            </a:r>
            <a:endParaRPr lang="en-IN" sz="4400" dirty="0"/>
          </a:p>
        </p:txBody>
      </p:sp>
      <p:sp>
        <p:nvSpPr>
          <p:cNvPr id="4" name="Text Placeholder 3"/>
          <p:cNvSpPr>
            <a:spLocks noGrp="1"/>
          </p:cNvSpPr>
          <p:nvPr>
            <p:ph type="body" sz="quarter" idx="13"/>
          </p:nvPr>
        </p:nvSpPr>
        <p:spPr>
          <a:xfrm>
            <a:off x="254867" y="4026785"/>
            <a:ext cx="3814858" cy="2425530"/>
          </a:xfrm>
        </p:spPr>
        <p:txBody>
          <a:bodyPr/>
          <a:lstStyle/>
          <a:p>
            <a:pPr marL="457200" indent="-457200">
              <a:buFontTx/>
              <a:buChar char="-"/>
            </a:pPr>
            <a:r>
              <a:rPr lang="en-US" sz="2000" b="1" dirty="0" smtClean="0"/>
              <a:t>MS Excel</a:t>
            </a:r>
          </a:p>
          <a:p>
            <a:pPr marL="457200" indent="-457200">
              <a:buFontTx/>
              <a:buChar char="-"/>
            </a:pPr>
            <a:r>
              <a:rPr lang="en-US" sz="2000" b="1" dirty="0" smtClean="0"/>
              <a:t>Advanced Python(Pandas, Numpy, Matplotlib, Seaborn)</a:t>
            </a:r>
          </a:p>
          <a:p>
            <a:pPr marL="457200" indent="-457200">
              <a:buFontTx/>
              <a:buChar char="-"/>
            </a:pPr>
            <a:r>
              <a:rPr lang="en-US" sz="2000" b="1" dirty="0" smtClean="0"/>
              <a:t>Power BI</a:t>
            </a:r>
            <a:endParaRPr lang="en-IN" sz="2000" b="1" dirty="0"/>
          </a:p>
        </p:txBody>
      </p:sp>
      <p:pic>
        <p:nvPicPr>
          <p:cNvPr id="9" name="Picture Placeholder 8"/>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t="12546" b="12546"/>
          <a:stretch>
            <a:fillRect/>
          </a:stretch>
        </p:blipFill>
        <p:spPr/>
      </p:pic>
    </p:spTree>
    <p:extLst>
      <p:ext uri="{BB962C8B-B14F-4D97-AF65-F5344CB8AC3E}">
        <p14:creationId xmlns:p14="http://schemas.microsoft.com/office/powerpoint/2010/main" val="32348903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D42E07B-C167-48F8-AB6F-45BD78322261}"/>
              </a:ext>
            </a:extLst>
          </p:cNvPr>
          <p:cNvSpPr>
            <a:spLocks noGrp="1"/>
          </p:cNvSpPr>
          <p:nvPr>
            <p:ph type="title"/>
          </p:nvPr>
        </p:nvSpPr>
        <p:spPr bwMode="grayWhite">
          <a:xfrm>
            <a:off x="180305" y="1767934"/>
            <a:ext cx="2825496" cy="1524185"/>
          </a:xfrm>
        </p:spPr>
        <p:txBody>
          <a:bodyPr/>
          <a:lstStyle/>
          <a:p>
            <a:r>
              <a:rPr lang="en-US" dirty="0" smtClean="0"/>
              <a:t>MS Excel</a:t>
            </a:r>
            <a:endParaRPr lang="ru-RU" dirty="0"/>
          </a:p>
        </p:txBody>
      </p:sp>
      <p:sp>
        <p:nvSpPr>
          <p:cNvPr id="5" name="Text Placeholder 4">
            <a:extLst>
              <a:ext uri="{FF2B5EF4-FFF2-40B4-BE49-F238E27FC236}">
                <a16:creationId xmlns:a16="http://schemas.microsoft.com/office/drawing/2014/main" xmlns="" id="{ADE478EB-C91D-4F65-ABE7-97357B17A1CA}"/>
              </a:ext>
            </a:extLst>
          </p:cNvPr>
          <p:cNvSpPr>
            <a:spLocks noGrp="1"/>
          </p:cNvSpPr>
          <p:nvPr>
            <p:ph type="body" sz="quarter" idx="13"/>
          </p:nvPr>
        </p:nvSpPr>
        <p:spPr bwMode="grayWhite">
          <a:xfrm>
            <a:off x="180305" y="3173536"/>
            <a:ext cx="4237148" cy="3225052"/>
          </a:xfrm>
        </p:spPr>
        <p:txBody>
          <a:bodyPr>
            <a:normAutofit/>
          </a:bodyPr>
          <a:lstStyle/>
          <a:p>
            <a:pPr algn="just"/>
            <a:r>
              <a:rPr lang="en-US" dirty="0">
                <a:solidFill>
                  <a:srgbClr val="FFFF00"/>
                </a:solidFill>
              </a:rPr>
              <a:t>Analyzing mutual funds in Excel involves calculating various statistical measures to assess their performance. Two commonly used measures are the arithmetic mean (average return) and the geometric mean (compound annual growth rate or CAGR). </a:t>
            </a:r>
            <a:endParaRPr lang="en-US" dirty="0">
              <a:solidFill>
                <a:srgbClr val="FFFF00"/>
              </a:solidFill>
            </a:endParaRPr>
          </a:p>
        </p:txBody>
      </p:sp>
      <p:graphicFrame>
        <p:nvGraphicFramePr>
          <p:cNvPr id="7" name="Table Placeholder 6">
            <a:extLst>
              <a:ext uri="{FF2B5EF4-FFF2-40B4-BE49-F238E27FC236}">
                <a16:creationId xmlns:a16="http://schemas.microsoft.com/office/drawing/2014/main" xmlns="" id="{57A2F8E4-E36A-48D7-B6C1-F49851F68C74}"/>
              </a:ext>
            </a:extLst>
          </p:cNvPr>
          <p:cNvGraphicFramePr>
            <a:graphicFrameLocks noGrp="1"/>
          </p:cNvGraphicFramePr>
          <p:nvPr>
            <p:ph type="tbl" sz="quarter" idx="17"/>
            <p:extLst>
              <p:ext uri="{D42A27DB-BD31-4B8C-83A1-F6EECF244321}">
                <p14:modId xmlns:p14="http://schemas.microsoft.com/office/powerpoint/2010/main" val="4066281071"/>
              </p:ext>
            </p:extLst>
          </p:nvPr>
        </p:nvGraphicFramePr>
        <p:xfrm>
          <a:off x="5280339" y="1188382"/>
          <a:ext cx="6593981" cy="4697262"/>
        </p:xfrm>
        <a:graphic>
          <a:graphicData uri="http://schemas.openxmlformats.org/drawingml/2006/table">
            <a:tbl>
              <a:tblPr firstRow="1" bandRow="1">
                <a:tableStyleId>{284E427A-3D55-4303-BF80-6455036E1DE7}</a:tableStyleId>
              </a:tblPr>
              <a:tblGrid>
                <a:gridCol w="1733548">
                  <a:extLst>
                    <a:ext uri="{9D8B030D-6E8A-4147-A177-3AD203B41FA5}">
                      <a16:colId xmlns:a16="http://schemas.microsoft.com/office/drawing/2014/main" xmlns="" val="3380805304"/>
                    </a:ext>
                  </a:extLst>
                </a:gridCol>
                <a:gridCol w="1756626">
                  <a:extLst>
                    <a:ext uri="{9D8B030D-6E8A-4147-A177-3AD203B41FA5}">
                      <a16:colId xmlns:a16="http://schemas.microsoft.com/office/drawing/2014/main" xmlns="" val="2052351992"/>
                    </a:ext>
                  </a:extLst>
                </a:gridCol>
                <a:gridCol w="1734565">
                  <a:extLst>
                    <a:ext uri="{9D8B030D-6E8A-4147-A177-3AD203B41FA5}">
                      <a16:colId xmlns:a16="http://schemas.microsoft.com/office/drawing/2014/main" xmlns="" val="3602576919"/>
                    </a:ext>
                  </a:extLst>
                </a:gridCol>
                <a:gridCol w="1369242">
                  <a:extLst>
                    <a:ext uri="{9D8B030D-6E8A-4147-A177-3AD203B41FA5}">
                      <a16:colId xmlns:a16="http://schemas.microsoft.com/office/drawing/2014/main" xmlns="" val="3927876456"/>
                    </a:ext>
                  </a:extLst>
                </a:gridCol>
              </a:tblGrid>
              <a:tr h="655180">
                <a:tc>
                  <a:txBody>
                    <a:bodyPr/>
                    <a:lstStyle/>
                    <a:p>
                      <a:endParaRPr lang="ru-RU" dirty="0"/>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algn="r"/>
                      <a:r>
                        <a:rPr lang="en-US" sz="1500" b="1" dirty="0" smtClean="0">
                          <a:solidFill>
                            <a:schemeClr val="tx1"/>
                          </a:solidFill>
                          <a:latin typeface="+mj-lt"/>
                        </a:rPr>
                        <a:t>Arithmetic mean of funds </a:t>
                      </a:r>
                      <a:endParaRPr lang="ru-RU" sz="1500" b="1" dirty="0">
                        <a:solidFill>
                          <a:schemeClr val="tx1"/>
                        </a:solidFill>
                        <a:latin typeface="+mj-lt"/>
                      </a:endParaRPr>
                    </a:p>
                  </a:txBody>
                  <a:tcPr marL="92013" marR="92013"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solidFill>
                  </a:tcPr>
                </a:tc>
                <a:tc>
                  <a:txBody>
                    <a:bodyPr/>
                    <a:lstStyle/>
                    <a:p>
                      <a:pPr algn="r"/>
                      <a:r>
                        <a:rPr lang="en-US" sz="1500" b="1" kern="1200" dirty="0" smtClean="0">
                          <a:solidFill>
                            <a:schemeClr val="tx1"/>
                          </a:solidFill>
                          <a:latin typeface="+mn-lt"/>
                          <a:ea typeface="+mn-ea"/>
                          <a:cs typeface="+mn-cs"/>
                        </a:rPr>
                        <a:t>Geometric mean of funds</a:t>
                      </a:r>
                      <a:endParaRPr lang="ru-RU" sz="1500" b="1" dirty="0">
                        <a:solidFill>
                          <a:schemeClr val="tx1"/>
                        </a:solidFill>
                        <a:latin typeface="+mj-lt"/>
                      </a:endParaRPr>
                    </a:p>
                  </a:txBody>
                  <a:tcPr marL="92013" marR="92013"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solidFill>
                  </a:tcPr>
                </a:tc>
                <a:tc>
                  <a:txBody>
                    <a:bodyPr/>
                    <a:lstStyle/>
                    <a:p>
                      <a:pPr algn="r"/>
                      <a:r>
                        <a:rPr lang="en-US" sz="1500" b="1" dirty="0" smtClean="0">
                          <a:solidFill>
                            <a:schemeClr val="tx1"/>
                          </a:solidFill>
                          <a:latin typeface="+mj-lt"/>
                        </a:rPr>
                        <a:t>Difference</a:t>
                      </a:r>
                      <a:endParaRPr lang="ru-RU" sz="1500" b="1" dirty="0">
                        <a:solidFill>
                          <a:schemeClr val="tx1"/>
                        </a:solidFill>
                        <a:latin typeface="+mj-lt"/>
                      </a:endParaRPr>
                    </a:p>
                  </a:txBody>
                  <a:tcPr marL="92013" marR="92013"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xmlns="" val="3910103179"/>
                  </a:ext>
                </a:extLst>
              </a:tr>
              <a:tr h="5061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sz="1500" b="0" kern="1200" noProof="0" dirty="0">
                        <a:solidFill>
                          <a:schemeClr val="tx2"/>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endParaRPr lang="ru-RU" sz="1400" i="0" kern="1200" dirty="0">
                        <a:solidFill>
                          <a:schemeClr val="bg1">
                            <a:lumMod val="75000"/>
                          </a:schemeClr>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6">
                        <a:alpha val="95000"/>
                      </a:schemeClr>
                    </a:solidFill>
                  </a:tcPr>
                </a:tc>
                <a:tc>
                  <a:txBody>
                    <a:bodyPr/>
                    <a:lstStyle/>
                    <a:p>
                      <a:pPr marL="0" algn="r" defTabSz="914400" rtl="0" eaLnBrk="1" latinLnBrk="0" hangingPunct="1"/>
                      <a:endParaRPr lang="ru-RU" sz="1400" i="0" kern="1200" dirty="0">
                        <a:solidFill>
                          <a:schemeClr val="bg1">
                            <a:lumMod val="75000"/>
                          </a:schemeClr>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6">
                        <a:alpha val="95000"/>
                      </a:schemeClr>
                    </a:solidFill>
                  </a:tcPr>
                </a:tc>
                <a:tc>
                  <a:txBody>
                    <a:bodyPr/>
                    <a:lstStyle/>
                    <a:p>
                      <a:pPr marL="0" algn="r" defTabSz="914400" rtl="0" eaLnBrk="1" latinLnBrk="0" hangingPunct="1"/>
                      <a:endParaRPr lang="ru-RU" sz="1400" i="0" kern="1200" dirty="0">
                        <a:solidFill>
                          <a:schemeClr val="bg1">
                            <a:lumMod val="75000"/>
                          </a:schemeClr>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6">
                        <a:alpha val="95000"/>
                      </a:schemeClr>
                    </a:solidFill>
                  </a:tcPr>
                </a:tc>
                <a:extLst>
                  <a:ext uri="{0D108BD9-81ED-4DB2-BD59-A6C34878D82A}">
                    <a16:rowId xmlns:a16="http://schemas.microsoft.com/office/drawing/2014/main" xmlns="" val="3541061358"/>
                  </a:ext>
                </a:extLst>
              </a:tr>
              <a:tr h="7071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noProof="0" dirty="0" smtClean="0">
                          <a:solidFill>
                            <a:schemeClr val="tx2"/>
                          </a:solidFill>
                          <a:latin typeface="+mj-lt"/>
                          <a:ea typeface="+mn-ea"/>
                          <a:cs typeface="+mn-cs"/>
                        </a:rPr>
                        <a:t>AXIS Funds</a:t>
                      </a:r>
                      <a:endParaRPr lang="ru-RU" sz="1800" b="0" kern="1200" noProof="0" dirty="0">
                        <a:solidFill>
                          <a:schemeClr val="tx2"/>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2000" i="0" kern="1200" dirty="0" smtClean="0">
                          <a:solidFill>
                            <a:schemeClr val="bg1"/>
                          </a:solidFill>
                          <a:latin typeface="+mn-lt"/>
                          <a:ea typeface="+mn-ea"/>
                          <a:cs typeface="+mn-cs"/>
                        </a:rPr>
                        <a:t>0.482</a:t>
                      </a:r>
                      <a:endParaRPr lang="ru-RU" sz="20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solidFill>
                  </a:tcPr>
                </a:tc>
                <a:tc>
                  <a:txBody>
                    <a:bodyPr/>
                    <a:lstStyle/>
                    <a:p>
                      <a:pPr marL="0" algn="r" defTabSz="914400" rtl="0" eaLnBrk="1" latinLnBrk="0" hangingPunct="1"/>
                      <a:r>
                        <a:rPr lang="en-US" sz="2000" i="0" kern="1200" dirty="0" smtClean="0">
                          <a:solidFill>
                            <a:schemeClr val="bg1"/>
                          </a:solidFill>
                          <a:latin typeface="+mn-lt"/>
                          <a:ea typeface="+mn-ea"/>
                          <a:cs typeface="+mn-cs"/>
                        </a:rPr>
                        <a:t>0.357</a:t>
                      </a:r>
                      <a:endParaRPr lang="ru-RU" sz="20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solidFill>
                  </a:tcPr>
                </a:tc>
                <a:tc>
                  <a:txBody>
                    <a:bodyPr/>
                    <a:lstStyle/>
                    <a:p>
                      <a:pPr marL="0" algn="r" defTabSz="914400" rtl="0" eaLnBrk="1" latinLnBrk="0" hangingPunct="1"/>
                      <a:r>
                        <a:rPr lang="en-US" sz="2000" i="0" kern="1200" dirty="0" smtClean="0">
                          <a:solidFill>
                            <a:schemeClr val="bg1"/>
                          </a:solidFill>
                          <a:latin typeface="+mn-lt"/>
                          <a:ea typeface="+mn-ea"/>
                          <a:cs typeface="+mn-cs"/>
                        </a:rPr>
                        <a:t>0.125</a:t>
                      </a: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3326633394"/>
                  </a:ext>
                </a:extLst>
              </a:tr>
              <a:tr h="7071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noProof="0" dirty="0" smtClean="0">
                          <a:solidFill>
                            <a:schemeClr val="tx2"/>
                          </a:solidFill>
                          <a:latin typeface="+mj-lt"/>
                          <a:ea typeface="+mn-ea"/>
                          <a:cs typeface="+mn-cs"/>
                        </a:rPr>
                        <a:t>HDFC</a:t>
                      </a:r>
                      <a:r>
                        <a:rPr lang="en-US" sz="1800" b="0" kern="1200" baseline="0" noProof="0" dirty="0" smtClean="0">
                          <a:solidFill>
                            <a:schemeClr val="tx2"/>
                          </a:solidFill>
                          <a:latin typeface="+mj-lt"/>
                          <a:ea typeface="+mn-ea"/>
                          <a:cs typeface="+mn-cs"/>
                        </a:rPr>
                        <a:t> Funds</a:t>
                      </a:r>
                      <a:endParaRPr lang="ru-RU" sz="1800" b="0" kern="1200" noProof="0" dirty="0">
                        <a:solidFill>
                          <a:schemeClr val="tx2"/>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2000" i="0" kern="1200" dirty="0" smtClean="0">
                          <a:solidFill>
                            <a:schemeClr val="bg1"/>
                          </a:solidFill>
                          <a:latin typeface="+mn-lt"/>
                          <a:ea typeface="+mn-ea"/>
                          <a:cs typeface="+mn-cs"/>
                        </a:rPr>
                        <a:t>0.533</a:t>
                      </a:r>
                      <a:endParaRPr lang="ru-RU" sz="20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6">
                        <a:alpha val="95000"/>
                      </a:schemeClr>
                    </a:solidFill>
                  </a:tcPr>
                </a:tc>
                <a:tc>
                  <a:txBody>
                    <a:bodyPr/>
                    <a:lstStyle/>
                    <a:p>
                      <a:pPr marL="0" algn="r" defTabSz="914400" rtl="0" eaLnBrk="1" latinLnBrk="0" hangingPunct="1"/>
                      <a:r>
                        <a:rPr lang="en-US" sz="2000" i="0" kern="1200" dirty="0" smtClean="0">
                          <a:solidFill>
                            <a:schemeClr val="bg1"/>
                          </a:solidFill>
                          <a:latin typeface="+mn-lt"/>
                          <a:ea typeface="+mn-ea"/>
                          <a:cs typeface="+mn-cs"/>
                        </a:rPr>
                        <a:t>0.402</a:t>
                      </a:r>
                      <a:endParaRPr lang="ru-RU" sz="20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6">
                        <a:alpha val="95000"/>
                      </a:schemeClr>
                    </a:solidFill>
                  </a:tcPr>
                </a:tc>
                <a:tc>
                  <a:txBody>
                    <a:bodyPr/>
                    <a:lstStyle/>
                    <a:p>
                      <a:pPr marL="0" algn="r" defTabSz="914400" rtl="0" eaLnBrk="1" latinLnBrk="0" hangingPunct="1"/>
                      <a:r>
                        <a:rPr lang="en-US" sz="2000" i="0" kern="1200" dirty="0" smtClean="0">
                          <a:solidFill>
                            <a:schemeClr val="bg1"/>
                          </a:solidFill>
                          <a:latin typeface="+mn-lt"/>
                          <a:ea typeface="+mn-ea"/>
                          <a:cs typeface="+mn-cs"/>
                        </a:rPr>
                        <a:t>0.131</a:t>
                      </a:r>
                      <a:endParaRPr lang="ru-RU" sz="20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6">
                        <a:alpha val="95000"/>
                      </a:schemeClr>
                    </a:solidFill>
                  </a:tcPr>
                </a:tc>
                <a:extLst>
                  <a:ext uri="{0D108BD9-81ED-4DB2-BD59-A6C34878D82A}">
                    <a16:rowId xmlns:a16="http://schemas.microsoft.com/office/drawing/2014/main" xmlns="" val="1012958998"/>
                  </a:ext>
                </a:extLst>
              </a:tr>
              <a:tr h="7071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noProof="0" dirty="0" smtClean="0">
                          <a:solidFill>
                            <a:schemeClr val="tx2"/>
                          </a:solidFill>
                          <a:latin typeface="+mj-lt"/>
                          <a:ea typeface="+mn-ea"/>
                          <a:cs typeface="+mn-cs"/>
                        </a:rPr>
                        <a:t>ICICI</a:t>
                      </a:r>
                      <a:r>
                        <a:rPr lang="en-US" sz="1800" b="0" kern="1200" baseline="0" noProof="0" dirty="0" smtClean="0">
                          <a:solidFill>
                            <a:schemeClr val="tx2"/>
                          </a:solidFill>
                          <a:latin typeface="+mj-lt"/>
                          <a:ea typeface="+mn-ea"/>
                          <a:cs typeface="+mn-cs"/>
                        </a:rPr>
                        <a:t> Funds</a:t>
                      </a:r>
                      <a:endParaRPr lang="ru-RU" sz="1800" b="0" kern="1200" noProof="0" dirty="0">
                        <a:solidFill>
                          <a:schemeClr val="tx2"/>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2000" i="0" kern="1200" dirty="0" smtClean="0">
                          <a:solidFill>
                            <a:schemeClr val="bg1"/>
                          </a:solidFill>
                          <a:latin typeface="+mn-lt"/>
                          <a:ea typeface="+mn-ea"/>
                          <a:cs typeface="+mn-cs"/>
                        </a:rPr>
                        <a:t>0.612</a:t>
                      </a:r>
                      <a:endParaRPr lang="ru-RU" sz="20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solidFill>
                  </a:tcPr>
                </a:tc>
                <a:tc>
                  <a:txBody>
                    <a:bodyPr/>
                    <a:lstStyle/>
                    <a:p>
                      <a:pPr marL="0" algn="r" defTabSz="914400" rtl="0" eaLnBrk="1" latinLnBrk="0" hangingPunct="1"/>
                      <a:r>
                        <a:rPr lang="en-US" sz="2000" i="0" kern="1200" dirty="0" smtClean="0">
                          <a:solidFill>
                            <a:schemeClr val="bg1"/>
                          </a:solidFill>
                          <a:latin typeface="+mn-lt"/>
                          <a:ea typeface="+mn-ea"/>
                          <a:cs typeface="+mn-cs"/>
                        </a:rPr>
                        <a:t>0.483</a:t>
                      </a:r>
                      <a:endParaRPr lang="ru-RU" sz="20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solidFill>
                  </a:tcPr>
                </a:tc>
                <a:tc>
                  <a:txBody>
                    <a:bodyPr/>
                    <a:lstStyle/>
                    <a:p>
                      <a:pPr marL="0" algn="r" defTabSz="914400" rtl="0" eaLnBrk="1" latinLnBrk="0" hangingPunct="1"/>
                      <a:r>
                        <a:rPr lang="en-US" sz="2000" i="0" kern="1200" dirty="0" smtClean="0">
                          <a:solidFill>
                            <a:schemeClr val="bg1"/>
                          </a:solidFill>
                          <a:latin typeface="+mn-lt"/>
                          <a:ea typeface="+mn-ea"/>
                          <a:cs typeface="+mn-cs"/>
                        </a:rPr>
                        <a:t>0.129</a:t>
                      </a:r>
                      <a:endParaRPr lang="ru-RU" sz="20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165365237"/>
                  </a:ext>
                </a:extLst>
              </a:tr>
              <a:tr h="7071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noProof="0" dirty="0" smtClean="0">
                          <a:solidFill>
                            <a:schemeClr val="tx2"/>
                          </a:solidFill>
                          <a:latin typeface="+mj-lt"/>
                          <a:ea typeface="+mn-ea"/>
                          <a:cs typeface="+mn-cs"/>
                        </a:rPr>
                        <a:t>SBI Funds</a:t>
                      </a:r>
                      <a:endParaRPr lang="ru-RU" sz="1800" b="0" kern="1200" noProof="0" dirty="0">
                        <a:solidFill>
                          <a:schemeClr val="tx2"/>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algn="r"/>
                      <a:r>
                        <a:rPr lang="en-US" sz="2000" dirty="0" smtClean="0">
                          <a:solidFill>
                            <a:schemeClr val="bg1"/>
                          </a:solidFill>
                        </a:rPr>
                        <a:t>0.556</a:t>
                      </a:r>
                      <a:endParaRPr lang="en-IN" sz="2000" dirty="0">
                        <a:solidFill>
                          <a:schemeClr val="bg1"/>
                        </a:solidFill>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6">
                        <a:alpha val="95000"/>
                      </a:schemeClr>
                    </a:solidFill>
                  </a:tcPr>
                </a:tc>
                <a:tc>
                  <a:txBody>
                    <a:bodyPr/>
                    <a:lstStyle/>
                    <a:p>
                      <a:pPr algn="r"/>
                      <a:r>
                        <a:rPr lang="en-US" sz="2000" dirty="0" smtClean="0">
                          <a:solidFill>
                            <a:schemeClr val="bg1"/>
                          </a:solidFill>
                        </a:rPr>
                        <a:t>0.428</a:t>
                      </a:r>
                      <a:endParaRPr lang="en-IN" sz="2000" dirty="0">
                        <a:solidFill>
                          <a:schemeClr val="bg1"/>
                        </a:solidFill>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6">
                        <a:alpha val="95000"/>
                      </a:schemeClr>
                    </a:solidFill>
                  </a:tcPr>
                </a:tc>
                <a:tc>
                  <a:txBody>
                    <a:bodyPr/>
                    <a:lstStyle/>
                    <a:p>
                      <a:pPr algn="r"/>
                      <a:r>
                        <a:rPr lang="en-US" sz="2000" dirty="0" smtClean="0">
                          <a:solidFill>
                            <a:schemeClr val="bg1"/>
                          </a:solidFill>
                        </a:rPr>
                        <a:t>0.128</a:t>
                      </a:r>
                      <a:endParaRPr lang="en-IN" sz="2000" dirty="0">
                        <a:solidFill>
                          <a:schemeClr val="bg1"/>
                        </a:solidFill>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6">
                        <a:alpha val="95000"/>
                      </a:schemeClr>
                    </a:solidFill>
                  </a:tcPr>
                </a:tc>
                <a:extLst>
                  <a:ext uri="{0D108BD9-81ED-4DB2-BD59-A6C34878D82A}">
                    <a16:rowId xmlns:a16="http://schemas.microsoft.com/office/drawing/2014/main" xmlns="" val="2481476305"/>
                  </a:ext>
                </a:extLst>
              </a:tr>
              <a:tr h="7071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noProof="0" dirty="0" smtClean="0">
                          <a:solidFill>
                            <a:schemeClr val="tx2"/>
                          </a:solidFill>
                          <a:latin typeface="+mj-lt"/>
                          <a:ea typeface="+mn-ea"/>
                          <a:cs typeface="+mn-cs"/>
                        </a:rPr>
                        <a:t>BOI Funds</a:t>
                      </a:r>
                      <a:endParaRPr lang="ru-RU" sz="1800" b="0" kern="1200" noProof="0" dirty="0">
                        <a:solidFill>
                          <a:schemeClr val="tx2"/>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2000" i="0" kern="1200" dirty="0" smtClean="0">
                          <a:solidFill>
                            <a:schemeClr val="bg1"/>
                          </a:solidFill>
                          <a:latin typeface="+mn-lt"/>
                          <a:ea typeface="+mn-ea"/>
                          <a:cs typeface="+mn-cs"/>
                        </a:rPr>
                        <a:t>0.385</a:t>
                      </a:r>
                      <a:endParaRPr lang="ru-RU" sz="20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solidFill>
                  </a:tcPr>
                </a:tc>
                <a:tc>
                  <a:txBody>
                    <a:bodyPr/>
                    <a:lstStyle/>
                    <a:p>
                      <a:pPr marL="0" algn="r" defTabSz="914400" rtl="0" eaLnBrk="1" latinLnBrk="0" hangingPunct="1"/>
                      <a:r>
                        <a:rPr lang="en-US" sz="2000" i="0" kern="1200" dirty="0" smtClean="0">
                          <a:solidFill>
                            <a:schemeClr val="bg1"/>
                          </a:solidFill>
                          <a:latin typeface="+mn-lt"/>
                          <a:ea typeface="+mn-ea"/>
                          <a:cs typeface="+mn-cs"/>
                        </a:rPr>
                        <a:t>0.252</a:t>
                      </a:r>
                      <a:endParaRPr lang="ru-RU" sz="20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solidFill>
                  </a:tcPr>
                </a:tc>
                <a:tc>
                  <a:txBody>
                    <a:bodyPr/>
                    <a:lstStyle/>
                    <a:p>
                      <a:pPr marL="0" algn="r" defTabSz="914400" rtl="0" eaLnBrk="1" latinLnBrk="0" hangingPunct="1"/>
                      <a:r>
                        <a:rPr lang="en-US" sz="2000" i="0" kern="1200" dirty="0" smtClean="0">
                          <a:solidFill>
                            <a:schemeClr val="bg1"/>
                          </a:solidFill>
                          <a:latin typeface="+mn-lt"/>
                          <a:ea typeface="+mn-ea"/>
                          <a:cs typeface="+mn-cs"/>
                        </a:rPr>
                        <a:t>0.133</a:t>
                      </a:r>
                      <a:endParaRPr lang="ru-RU" sz="20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4079031441"/>
                  </a:ext>
                </a:extLst>
              </a:tr>
            </a:tbl>
          </a:graphicData>
        </a:graphic>
      </p:graphicFrame>
      <p:sp>
        <p:nvSpPr>
          <p:cNvPr id="2" name="Slide Number Placeholder 1">
            <a:extLst>
              <a:ext uri="{FF2B5EF4-FFF2-40B4-BE49-F238E27FC236}">
                <a16:creationId xmlns:a16="http://schemas.microsoft.com/office/drawing/2014/main" xmlns="" id="{8F9A1308-AD4D-492C-B931-EA94BBCF4B56}"/>
              </a:ext>
            </a:extLst>
          </p:cNvPr>
          <p:cNvSpPr>
            <a:spLocks noGrp="1"/>
          </p:cNvSpPr>
          <p:nvPr>
            <p:ph type="sldNum" sz="quarter" idx="10"/>
          </p:nvPr>
        </p:nvSpPr>
        <p:spPr/>
        <p:txBody>
          <a:bodyPr/>
          <a:lstStyle/>
          <a:p>
            <a:fld id="{D495E168-DA5E-4888-8D8A-92B118324C14}" type="slidenum">
              <a:rPr lang="ru-RU" smtClean="0"/>
              <a:pPr/>
              <a:t>15</a:t>
            </a:fld>
            <a:endParaRPr lang="ru-RU" dirty="0"/>
          </a:p>
        </p:txBody>
      </p:sp>
    </p:spTree>
    <p:extLst>
      <p:ext uri="{BB962C8B-B14F-4D97-AF65-F5344CB8AC3E}">
        <p14:creationId xmlns:p14="http://schemas.microsoft.com/office/powerpoint/2010/main" val="25195176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16</a:t>
            </a:fld>
            <a:endParaRPr lang="ru-RU" dirty="0"/>
          </a:p>
        </p:txBody>
      </p:sp>
      <p:sp>
        <p:nvSpPr>
          <p:cNvPr id="3" name="Title 2"/>
          <p:cNvSpPr>
            <a:spLocks noGrp="1"/>
          </p:cNvSpPr>
          <p:nvPr>
            <p:ph type="title"/>
          </p:nvPr>
        </p:nvSpPr>
        <p:spPr>
          <a:xfrm>
            <a:off x="104104" y="571187"/>
            <a:ext cx="10515600" cy="1325563"/>
          </a:xfrm>
        </p:spPr>
        <p:txBody>
          <a:bodyPr/>
          <a:lstStyle/>
          <a:p>
            <a:r>
              <a:rPr lang="en-US" dirty="0" smtClean="0"/>
              <a:t>Analysis in Excel</a:t>
            </a:r>
            <a:endParaRPr lang="en-IN" dirty="0"/>
          </a:p>
        </p:txBody>
      </p:sp>
      <p:sp>
        <p:nvSpPr>
          <p:cNvPr id="8" name="Content Placeholder 7"/>
          <p:cNvSpPr>
            <a:spLocks noGrp="1"/>
          </p:cNvSpPr>
          <p:nvPr>
            <p:ph idx="1"/>
          </p:nvPr>
        </p:nvSpPr>
        <p:spPr>
          <a:xfrm>
            <a:off x="0" y="2093361"/>
            <a:ext cx="11646880" cy="4088498"/>
          </a:xfrm>
        </p:spPr>
        <p:txBody>
          <a:bodyPr>
            <a:noAutofit/>
          </a:bodyPr>
          <a:lstStyle/>
          <a:p>
            <a:pPr algn="just"/>
            <a:r>
              <a:rPr lang="en-US" sz="2000" dirty="0"/>
              <a:t>Organize your mutual fund historical data in Excel with dates and corresponding NAV (Net Asset Value) or price per </a:t>
            </a:r>
            <a:r>
              <a:rPr lang="en-US" sz="2000" dirty="0" smtClean="0"/>
              <a:t>share</a:t>
            </a:r>
            <a:r>
              <a:rPr lang="en-US" sz="2000" dirty="0"/>
              <a:t> </a:t>
            </a:r>
            <a:r>
              <a:rPr lang="en-US" sz="2000" dirty="0" smtClean="0"/>
              <a:t>and finding its return values.</a:t>
            </a:r>
          </a:p>
          <a:p>
            <a:pPr algn="just"/>
            <a:r>
              <a:rPr lang="en-US" sz="2000" dirty="0" smtClean="0"/>
              <a:t>Use the ‘Average’ function to calculate the arithmetic mean which represents the average return over the specified period.</a:t>
            </a:r>
          </a:p>
          <a:p>
            <a:pPr algn="just"/>
            <a:r>
              <a:rPr lang="en-US" sz="2000" dirty="0" smtClean="0"/>
              <a:t>Calculate the geometric mean using ‘Geomean’ function or formula.</a:t>
            </a:r>
          </a:p>
          <a:p>
            <a:pPr algn="just"/>
            <a:r>
              <a:rPr lang="en-US" sz="2000" dirty="0"/>
              <a:t>The arithmetic mean provides an average return over the specified period but doesn't account for compounding.</a:t>
            </a:r>
          </a:p>
          <a:p>
            <a:pPr algn="just"/>
            <a:r>
              <a:rPr lang="en-US" sz="2000" dirty="0"/>
              <a:t>The geometric mean (CAGR) considers compounding and is a better measure for assessing investment performance over time</a:t>
            </a:r>
            <a:r>
              <a:rPr lang="en-US" sz="2000" dirty="0" smtClean="0"/>
              <a:t>.</a:t>
            </a:r>
          </a:p>
          <a:p>
            <a:pPr lvl="0" algn="just"/>
            <a:r>
              <a:rPr lang="en-US" sz="2000" dirty="0">
                <a:solidFill>
                  <a:srgbClr val="FFFFFF"/>
                </a:solidFill>
              </a:rPr>
              <a:t>By calculating and comparing the arithmetic mean and </a:t>
            </a:r>
            <a:r>
              <a:rPr lang="en-US" sz="2000" dirty="0" smtClean="0">
                <a:solidFill>
                  <a:srgbClr val="FFFFFF"/>
                </a:solidFill>
              </a:rPr>
              <a:t>geometric </a:t>
            </a:r>
            <a:r>
              <a:rPr lang="en-US" sz="2000" dirty="0">
                <a:solidFill>
                  <a:srgbClr val="FFFFFF"/>
                </a:solidFill>
              </a:rPr>
              <a:t>mean, </a:t>
            </a:r>
            <a:r>
              <a:rPr lang="en-US" sz="2000" dirty="0" smtClean="0">
                <a:solidFill>
                  <a:srgbClr val="FFFFFF"/>
                </a:solidFill>
              </a:rPr>
              <a:t>we </a:t>
            </a:r>
            <a:r>
              <a:rPr lang="en-US" sz="2000" dirty="0">
                <a:solidFill>
                  <a:srgbClr val="FFFFFF"/>
                </a:solidFill>
              </a:rPr>
              <a:t>can gain insights into how the mutual fund has performed on average and how it has grown or compounded over time. This analysis can help you make informed investment decisions based on historical performance.</a:t>
            </a:r>
            <a:endParaRPr lang="en-US" sz="2000" dirty="0" smtClean="0"/>
          </a:p>
          <a:p>
            <a:pPr algn="just"/>
            <a:endParaRPr lang="en-IN" sz="2000" dirty="0"/>
          </a:p>
        </p:txBody>
      </p:sp>
    </p:spTree>
    <p:extLst>
      <p:ext uri="{BB962C8B-B14F-4D97-AF65-F5344CB8AC3E}">
        <p14:creationId xmlns:p14="http://schemas.microsoft.com/office/powerpoint/2010/main" val="1302724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95E168-DA5E-4888-8D8A-92B118324C14}" type="slidenum">
              <a:rPr lang="ru-RU" smtClean="0"/>
              <a:pPr/>
              <a:t>17</a:t>
            </a:fld>
            <a:endParaRPr lang="ru-RU" dirty="0"/>
          </a:p>
        </p:txBody>
      </p:sp>
      <p:sp>
        <p:nvSpPr>
          <p:cNvPr id="5" name="Title 4"/>
          <p:cNvSpPr>
            <a:spLocks noGrp="1"/>
          </p:cNvSpPr>
          <p:nvPr>
            <p:ph type="title"/>
          </p:nvPr>
        </p:nvSpPr>
        <p:spPr>
          <a:xfrm>
            <a:off x="6500758" y="1063934"/>
            <a:ext cx="5691242" cy="1016000"/>
          </a:xfrm>
        </p:spPr>
        <p:txBody>
          <a:bodyPr>
            <a:noAutofit/>
          </a:bodyPr>
          <a:lstStyle/>
          <a:p>
            <a:r>
              <a:rPr lang="en-US" sz="4400" dirty="0" smtClean="0"/>
              <a:t>Advanced Python</a:t>
            </a:r>
            <a:endParaRPr lang="en-IN" sz="4400" dirty="0"/>
          </a:p>
        </p:txBody>
      </p:sp>
      <p:sp>
        <p:nvSpPr>
          <p:cNvPr id="6" name="Text Placeholder 5"/>
          <p:cNvSpPr>
            <a:spLocks noGrp="1"/>
          </p:cNvSpPr>
          <p:nvPr>
            <p:ph type="body" sz="quarter" idx="13"/>
          </p:nvPr>
        </p:nvSpPr>
        <p:spPr>
          <a:xfrm>
            <a:off x="6500758" y="2079935"/>
            <a:ext cx="5589642" cy="3810004"/>
          </a:xfrm>
        </p:spPr>
        <p:txBody>
          <a:bodyPr>
            <a:noAutofit/>
          </a:bodyPr>
          <a:lstStyle/>
          <a:p>
            <a:pPr algn="just">
              <a:lnSpc>
                <a:spcPct val="100000"/>
              </a:lnSpc>
            </a:pPr>
            <a:r>
              <a:rPr lang="en-US" sz="2000" dirty="0">
                <a:solidFill>
                  <a:srgbClr val="FFFF00"/>
                </a:solidFill>
              </a:rPr>
              <a:t>Advanced Python libraries such as Pandas, </a:t>
            </a:r>
            <a:r>
              <a:rPr lang="en-US" sz="2000" dirty="0" err="1">
                <a:solidFill>
                  <a:srgbClr val="FFFF00"/>
                </a:solidFill>
              </a:rPr>
              <a:t>NumPy</a:t>
            </a:r>
            <a:r>
              <a:rPr lang="en-US" sz="2000" dirty="0">
                <a:solidFill>
                  <a:srgbClr val="FFFF00"/>
                </a:solidFill>
              </a:rPr>
              <a:t>, Matplotlib, and Seaborn are essential tools for data manipulation, analysis, and visualization</a:t>
            </a:r>
            <a:r>
              <a:rPr lang="en-US" sz="2000" dirty="0" smtClean="0">
                <a:solidFill>
                  <a:srgbClr val="FFFF00"/>
                </a:solidFill>
              </a:rPr>
              <a:t>.</a:t>
            </a:r>
          </a:p>
          <a:p>
            <a:pPr algn="just">
              <a:lnSpc>
                <a:spcPct val="100000"/>
              </a:lnSpc>
            </a:pPr>
            <a:r>
              <a:rPr lang="en-US" sz="2000" dirty="0">
                <a:solidFill>
                  <a:srgbClr val="FFFF00"/>
                </a:solidFill>
              </a:rPr>
              <a:t>They provide the foundation for data manipulation, numerical computation, and data visualization, allowing you to explore and analyze datasets, gain insights, and communicate your findings effectively. When used together, these libraries enable comprehensive data analysis and visualization workflows in Python.</a:t>
            </a:r>
            <a:endParaRPr lang="en-IN" sz="2000" dirty="0">
              <a:solidFill>
                <a:srgbClr val="FFFF00"/>
              </a:solidFill>
            </a:endParaRPr>
          </a:p>
        </p:txBody>
      </p:sp>
      <p:pic>
        <p:nvPicPr>
          <p:cNvPr id="9" name="Picture Placeholder 8"/>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8155" r="8155"/>
          <a:stretch>
            <a:fillRect/>
          </a:stretch>
        </p:blipFill>
        <p:spPr/>
      </p:pic>
    </p:spTree>
    <p:extLst>
      <p:ext uri="{BB962C8B-B14F-4D97-AF65-F5344CB8AC3E}">
        <p14:creationId xmlns:p14="http://schemas.microsoft.com/office/powerpoint/2010/main" val="28387965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18</a:t>
            </a:fld>
            <a:endParaRPr lang="ru-RU" dirty="0"/>
          </a:p>
        </p:txBody>
      </p:sp>
      <p:sp>
        <p:nvSpPr>
          <p:cNvPr id="3" name="Title 2"/>
          <p:cNvSpPr>
            <a:spLocks noGrp="1"/>
          </p:cNvSpPr>
          <p:nvPr>
            <p:ph type="title"/>
          </p:nvPr>
        </p:nvSpPr>
        <p:spPr>
          <a:xfrm>
            <a:off x="104104" y="571187"/>
            <a:ext cx="10515600" cy="1325563"/>
          </a:xfrm>
        </p:spPr>
        <p:txBody>
          <a:bodyPr/>
          <a:lstStyle/>
          <a:p>
            <a:r>
              <a:rPr lang="en-US" dirty="0" smtClean="0"/>
              <a:t>Pandas</a:t>
            </a:r>
            <a:endParaRPr lang="en-IN" dirty="0"/>
          </a:p>
        </p:txBody>
      </p:sp>
      <p:sp>
        <p:nvSpPr>
          <p:cNvPr id="8" name="Content Placeholder 7"/>
          <p:cNvSpPr>
            <a:spLocks noGrp="1"/>
          </p:cNvSpPr>
          <p:nvPr>
            <p:ph idx="1"/>
          </p:nvPr>
        </p:nvSpPr>
        <p:spPr>
          <a:xfrm>
            <a:off x="232229" y="2383647"/>
            <a:ext cx="11646880" cy="4088498"/>
          </a:xfrm>
        </p:spPr>
        <p:txBody>
          <a:bodyPr>
            <a:noAutofit/>
          </a:bodyPr>
          <a:lstStyle/>
          <a:p>
            <a:pPr algn="just">
              <a:lnSpc>
                <a:spcPct val="100000"/>
              </a:lnSpc>
            </a:pPr>
            <a:r>
              <a:rPr lang="en-US" sz="2000" b="1" dirty="0"/>
              <a:t>Overview:</a:t>
            </a:r>
            <a:r>
              <a:rPr lang="en-US" sz="2000" dirty="0"/>
              <a:t> Pandas is a powerful data manipulation and analysis library that provides data structures like Series and </a:t>
            </a:r>
            <a:r>
              <a:rPr lang="en-US" sz="2000" dirty="0" err="1"/>
              <a:t>DataFrame</a:t>
            </a:r>
            <a:r>
              <a:rPr lang="en-US" sz="2000" dirty="0"/>
              <a:t> to work with structured data</a:t>
            </a:r>
            <a:r>
              <a:rPr lang="en-US" sz="2000" dirty="0" smtClean="0"/>
              <a:t>.</a:t>
            </a:r>
          </a:p>
          <a:p>
            <a:pPr algn="just">
              <a:lnSpc>
                <a:spcPct val="100000"/>
              </a:lnSpc>
            </a:pPr>
            <a:r>
              <a:rPr lang="en-IN" sz="2000" b="1" dirty="0"/>
              <a:t>Key Features:</a:t>
            </a:r>
            <a:endParaRPr lang="en-IN" sz="2000" dirty="0"/>
          </a:p>
          <a:p>
            <a:pPr lvl="1" algn="just">
              <a:lnSpc>
                <a:spcPct val="100000"/>
              </a:lnSpc>
            </a:pPr>
            <a:r>
              <a:rPr lang="en-IN" sz="2000" dirty="0"/>
              <a:t>Data Loading: Read and write data from various formats (CSV, Excel, SQL databases, etc.).</a:t>
            </a:r>
          </a:p>
          <a:p>
            <a:pPr lvl="1" algn="just">
              <a:lnSpc>
                <a:spcPct val="100000"/>
              </a:lnSpc>
            </a:pPr>
            <a:r>
              <a:rPr lang="en-IN" sz="2000" dirty="0"/>
              <a:t>Data Cleaning: Handle missing values, duplicate data, and outliers.</a:t>
            </a:r>
          </a:p>
          <a:p>
            <a:pPr lvl="1" algn="just">
              <a:lnSpc>
                <a:spcPct val="100000"/>
              </a:lnSpc>
            </a:pPr>
            <a:r>
              <a:rPr lang="en-IN" sz="2000" dirty="0"/>
              <a:t>Data Transformation: Filter, merge, pivot, and reshape data.</a:t>
            </a:r>
          </a:p>
          <a:p>
            <a:pPr lvl="1" algn="just">
              <a:lnSpc>
                <a:spcPct val="100000"/>
              </a:lnSpc>
            </a:pPr>
            <a:r>
              <a:rPr lang="en-IN" sz="2000" dirty="0"/>
              <a:t>Data Analysis: Perform statistical analysis, aggregation, and grouping.</a:t>
            </a:r>
          </a:p>
          <a:p>
            <a:pPr lvl="1" algn="just">
              <a:lnSpc>
                <a:spcPct val="100000"/>
              </a:lnSpc>
            </a:pPr>
            <a:r>
              <a:rPr lang="en-IN" sz="2000" dirty="0"/>
              <a:t>Time Series Analysis: Specialized tools for working with time-series data.</a:t>
            </a:r>
          </a:p>
          <a:p>
            <a:pPr algn="just">
              <a:lnSpc>
                <a:spcPct val="100000"/>
              </a:lnSpc>
            </a:pPr>
            <a:r>
              <a:rPr lang="en-IN" sz="2000" b="1" dirty="0"/>
              <a:t>Use Cases:</a:t>
            </a:r>
            <a:r>
              <a:rPr lang="en-IN" sz="2000" dirty="0"/>
              <a:t> Data cleaning, exploration, transformation, and preliminary analysis.</a:t>
            </a:r>
          </a:p>
          <a:p>
            <a:pPr algn="just">
              <a:lnSpc>
                <a:spcPct val="100000"/>
              </a:lnSpc>
            </a:pPr>
            <a:endParaRPr lang="en-IN" sz="2000" dirty="0"/>
          </a:p>
        </p:txBody>
      </p:sp>
    </p:spTree>
    <p:extLst>
      <p:ext uri="{BB962C8B-B14F-4D97-AF65-F5344CB8AC3E}">
        <p14:creationId xmlns:p14="http://schemas.microsoft.com/office/powerpoint/2010/main" val="11424485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19</a:t>
            </a:fld>
            <a:endParaRPr lang="ru-RU" dirty="0"/>
          </a:p>
        </p:txBody>
      </p:sp>
      <p:sp>
        <p:nvSpPr>
          <p:cNvPr id="3" name="Title 2"/>
          <p:cNvSpPr>
            <a:spLocks noGrp="1"/>
          </p:cNvSpPr>
          <p:nvPr>
            <p:ph type="title"/>
          </p:nvPr>
        </p:nvSpPr>
        <p:spPr>
          <a:xfrm>
            <a:off x="104104" y="571187"/>
            <a:ext cx="10515600" cy="1325563"/>
          </a:xfrm>
        </p:spPr>
        <p:txBody>
          <a:bodyPr/>
          <a:lstStyle/>
          <a:p>
            <a:r>
              <a:rPr lang="en-US" dirty="0" smtClean="0"/>
              <a:t>Numpy</a:t>
            </a:r>
            <a:endParaRPr lang="en-IN" dirty="0"/>
          </a:p>
        </p:txBody>
      </p:sp>
      <p:sp>
        <p:nvSpPr>
          <p:cNvPr id="8" name="Content Placeholder 7"/>
          <p:cNvSpPr>
            <a:spLocks noGrp="1"/>
          </p:cNvSpPr>
          <p:nvPr>
            <p:ph idx="1"/>
          </p:nvPr>
        </p:nvSpPr>
        <p:spPr>
          <a:xfrm>
            <a:off x="232229" y="2383647"/>
            <a:ext cx="11646880" cy="4088498"/>
          </a:xfrm>
        </p:spPr>
        <p:txBody>
          <a:bodyPr>
            <a:noAutofit/>
          </a:bodyPr>
          <a:lstStyle/>
          <a:p>
            <a:pPr algn="just">
              <a:lnSpc>
                <a:spcPct val="100000"/>
              </a:lnSpc>
            </a:pPr>
            <a:r>
              <a:rPr lang="en-US" sz="2000" b="1" dirty="0"/>
              <a:t>Overview:</a:t>
            </a:r>
            <a:r>
              <a:rPr lang="en-US" sz="2000" dirty="0"/>
              <a:t> </a:t>
            </a:r>
            <a:r>
              <a:rPr lang="en-US" sz="2000" dirty="0" err="1"/>
              <a:t>NumPy</a:t>
            </a:r>
            <a:r>
              <a:rPr lang="en-US" sz="2000" dirty="0"/>
              <a:t> is a fundamental library for numerical computations in Python. It provides support for multi-dimensional arrays and matrices.</a:t>
            </a:r>
          </a:p>
          <a:p>
            <a:pPr algn="just">
              <a:lnSpc>
                <a:spcPct val="100000"/>
              </a:lnSpc>
            </a:pPr>
            <a:r>
              <a:rPr lang="en-US" sz="2000" b="1" dirty="0"/>
              <a:t>Key Features:</a:t>
            </a:r>
            <a:endParaRPr lang="en-US" sz="2000" dirty="0"/>
          </a:p>
          <a:p>
            <a:pPr lvl="1" algn="just">
              <a:lnSpc>
                <a:spcPct val="100000"/>
              </a:lnSpc>
            </a:pPr>
            <a:r>
              <a:rPr lang="en-US" sz="2000" dirty="0"/>
              <a:t>N-dimensional Arrays: Efficient arrays for numerical operations.</a:t>
            </a:r>
          </a:p>
          <a:p>
            <a:pPr lvl="1" algn="just">
              <a:lnSpc>
                <a:spcPct val="100000"/>
              </a:lnSpc>
            </a:pPr>
            <a:r>
              <a:rPr lang="en-US" sz="2000" dirty="0"/>
              <a:t>Mathematical Functions: Includes a wide range of mathematical functions and operations.</a:t>
            </a:r>
          </a:p>
          <a:p>
            <a:pPr lvl="1" algn="just">
              <a:lnSpc>
                <a:spcPct val="100000"/>
              </a:lnSpc>
            </a:pPr>
            <a:r>
              <a:rPr lang="en-US" sz="2000" dirty="0"/>
              <a:t>Broadcasting: Perform operations on arrays of different shapes.</a:t>
            </a:r>
          </a:p>
          <a:p>
            <a:pPr lvl="1" algn="just">
              <a:lnSpc>
                <a:spcPct val="100000"/>
              </a:lnSpc>
            </a:pPr>
            <a:r>
              <a:rPr lang="en-US" sz="2000" dirty="0"/>
              <a:t>Integration with other libraries: Used as the foundation for many other scientific and data analysis libraries.</a:t>
            </a:r>
          </a:p>
          <a:p>
            <a:pPr algn="just">
              <a:lnSpc>
                <a:spcPct val="100000"/>
              </a:lnSpc>
            </a:pPr>
            <a:r>
              <a:rPr lang="en-US" sz="2000" b="1" dirty="0"/>
              <a:t>Use Cases:</a:t>
            </a:r>
            <a:r>
              <a:rPr lang="en-US" sz="2000" dirty="0"/>
              <a:t> Numerical and scientific computing, linear algebra, and working with large datasets.</a:t>
            </a:r>
          </a:p>
        </p:txBody>
      </p:sp>
    </p:spTree>
    <p:extLst>
      <p:ext uri="{BB962C8B-B14F-4D97-AF65-F5344CB8AC3E}">
        <p14:creationId xmlns:p14="http://schemas.microsoft.com/office/powerpoint/2010/main" val="19157095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A21564-E2C8-443F-8E07-E59DFA5BC6DF}"/>
              </a:ext>
            </a:extLst>
          </p:cNvPr>
          <p:cNvSpPr>
            <a:spLocks noGrp="1"/>
          </p:cNvSpPr>
          <p:nvPr>
            <p:ph type="title"/>
          </p:nvPr>
        </p:nvSpPr>
        <p:spPr/>
        <p:txBody>
          <a:bodyPr/>
          <a:lstStyle/>
          <a:p>
            <a:r>
              <a:rPr lang="en-US" dirty="0" smtClean="0"/>
              <a:t>Content</a:t>
            </a:r>
            <a:endParaRPr lang="ru-RU" dirty="0"/>
          </a:p>
        </p:txBody>
      </p:sp>
      <p:sp>
        <p:nvSpPr>
          <p:cNvPr id="5" name="Text Placeholder 4">
            <a:extLst>
              <a:ext uri="{FF2B5EF4-FFF2-40B4-BE49-F238E27FC236}">
                <a16:creationId xmlns:a16="http://schemas.microsoft.com/office/drawing/2014/main" xmlns="" id="{02A2A374-6D41-4D06-9363-30924664025A}"/>
              </a:ext>
            </a:extLst>
          </p:cNvPr>
          <p:cNvSpPr>
            <a:spLocks noGrp="1"/>
          </p:cNvSpPr>
          <p:nvPr>
            <p:ph type="body" sz="quarter" idx="13"/>
          </p:nvPr>
        </p:nvSpPr>
        <p:spPr>
          <a:xfrm>
            <a:off x="774032" y="2225392"/>
            <a:ext cx="4421856" cy="4015751"/>
          </a:xfrm>
        </p:spPr>
        <p:txBody>
          <a:bodyPr>
            <a:normAutofit/>
          </a:bodyPr>
          <a:lstStyle/>
          <a:p>
            <a:pPr marL="457200" indent="-457200">
              <a:buAutoNum type="arabicPeriod"/>
            </a:pPr>
            <a:r>
              <a:rPr lang="en-US" dirty="0" smtClean="0"/>
              <a:t>Introduction</a:t>
            </a:r>
          </a:p>
          <a:p>
            <a:pPr marL="457200" indent="-457200">
              <a:buAutoNum type="arabicPeriod"/>
            </a:pPr>
            <a:r>
              <a:rPr lang="en-US" dirty="0" smtClean="0"/>
              <a:t>Abstract</a:t>
            </a:r>
          </a:p>
          <a:p>
            <a:pPr marL="457200" indent="-457200">
              <a:buAutoNum type="arabicPeriod"/>
            </a:pPr>
            <a:r>
              <a:rPr lang="en-US" dirty="0" smtClean="0"/>
              <a:t>What is Mutual fund ?</a:t>
            </a:r>
          </a:p>
          <a:p>
            <a:pPr marL="457200" indent="-457200">
              <a:buAutoNum type="arabicPeriod"/>
            </a:pPr>
            <a:r>
              <a:rPr lang="en-US" dirty="0" smtClean="0"/>
              <a:t>How Mutual Funds work ?</a:t>
            </a:r>
          </a:p>
          <a:p>
            <a:pPr marL="457200" indent="-457200">
              <a:buAutoNum type="arabicPeriod"/>
            </a:pPr>
            <a:r>
              <a:rPr lang="en-US" dirty="0" smtClean="0"/>
              <a:t>Used Technologies</a:t>
            </a:r>
          </a:p>
          <a:p>
            <a:r>
              <a:rPr lang="en-US" dirty="0"/>
              <a:t> </a:t>
            </a:r>
            <a:r>
              <a:rPr lang="en-US" dirty="0" smtClean="0"/>
              <a:t>    5.1 Excel</a:t>
            </a:r>
          </a:p>
          <a:p>
            <a:r>
              <a:rPr lang="en-US" dirty="0"/>
              <a:t> </a:t>
            </a:r>
            <a:r>
              <a:rPr lang="en-US" dirty="0" smtClean="0"/>
              <a:t>    5.2 Advanced Python</a:t>
            </a:r>
          </a:p>
          <a:p>
            <a:r>
              <a:rPr lang="en-US" dirty="0"/>
              <a:t> </a:t>
            </a:r>
            <a:r>
              <a:rPr lang="en-US" dirty="0" smtClean="0"/>
              <a:t>    5.3 </a:t>
            </a:r>
            <a:r>
              <a:rPr lang="en-US" dirty="0" err="1" smtClean="0"/>
              <a:t>PowerBI</a:t>
            </a:r>
            <a:endParaRPr lang="en-US" dirty="0" smtClean="0"/>
          </a:p>
          <a:p>
            <a:r>
              <a:rPr lang="en-US" dirty="0" smtClean="0"/>
              <a:t>6. Conclusion</a:t>
            </a:r>
            <a:endParaRPr lang="en-US" dirty="0" smtClean="0"/>
          </a:p>
          <a:p>
            <a:endParaRPr lang="en-US" dirty="0" smtClean="0"/>
          </a:p>
          <a:p>
            <a:pPr marL="457200" indent="-457200">
              <a:buAutoNum type="arabicPeriod"/>
            </a:pPr>
            <a:endParaRPr lang="en-US" dirty="0" smtClean="0"/>
          </a:p>
          <a:p>
            <a:pPr marL="457200" indent="-457200">
              <a:buAutoNum type="arabicPeriod"/>
            </a:pPr>
            <a:endParaRPr lang="ru-RU" dirty="0"/>
          </a:p>
        </p:txBody>
      </p:sp>
      <p:sp>
        <p:nvSpPr>
          <p:cNvPr id="3" name="Slide Number Placeholder 2">
            <a:extLst>
              <a:ext uri="{FF2B5EF4-FFF2-40B4-BE49-F238E27FC236}">
                <a16:creationId xmlns:a16="http://schemas.microsoft.com/office/drawing/2014/main" xmlns="" id="{EA534D36-FD98-42BC-977C-D6843E425B7B}"/>
              </a:ext>
            </a:extLst>
          </p:cNvPr>
          <p:cNvSpPr>
            <a:spLocks noGrp="1"/>
          </p:cNvSpPr>
          <p:nvPr>
            <p:ph type="sldNum" sz="quarter" idx="10"/>
          </p:nvPr>
        </p:nvSpPr>
        <p:spPr/>
        <p:txBody>
          <a:bodyPr/>
          <a:lstStyle/>
          <a:p>
            <a:fld id="{D495E168-DA5E-4888-8D8A-92B118324C14}" type="slidenum">
              <a:rPr lang="ru-RU" smtClean="0"/>
              <a:pPr/>
              <a:t>2</a:t>
            </a:fld>
            <a:endParaRPr lang="ru-R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6248" y="1957588"/>
            <a:ext cx="6795752" cy="4044783"/>
          </a:xfrm>
          <a:prstGeom prst="rect">
            <a:avLst/>
          </a:prstGeom>
        </p:spPr>
      </p:pic>
    </p:spTree>
    <p:extLst>
      <p:ext uri="{BB962C8B-B14F-4D97-AF65-F5344CB8AC3E}">
        <p14:creationId xmlns:p14="http://schemas.microsoft.com/office/powerpoint/2010/main" val="11066300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20</a:t>
            </a:fld>
            <a:endParaRPr lang="ru-RU" dirty="0"/>
          </a:p>
        </p:txBody>
      </p:sp>
      <p:sp>
        <p:nvSpPr>
          <p:cNvPr id="3" name="Title 2"/>
          <p:cNvSpPr>
            <a:spLocks noGrp="1"/>
          </p:cNvSpPr>
          <p:nvPr>
            <p:ph type="title"/>
          </p:nvPr>
        </p:nvSpPr>
        <p:spPr>
          <a:xfrm>
            <a:off x="104104" y="571187"/>
            <a:ext cx="10515600" cy="1325563"/>
          </a:xfrm>
        </p:spPr>
        <p:txBody>
          <a:bodyPr/>
          <a:lstStyle/>
          <a:p>
            <a:r>
              <a:rPr lang="en-US" dirty="0" smtClean="0"/>
              <a:t>Matplotlib</a:t>
            </a:r>
            <a:endParaRPr lang="en-IN" dirty="0"/>
          </a:p>
        </p:txBody>
      </p:sp>
      <p:sp>
        <p:nvSpPr>
          <p:cNvPr id="8" name="Content Placeholder 7"/>
          <p:cNvSpPr>
            <a:spLocks noGrp="1"/>
          </p:cNvSpPr>
          <p:nvPr>
            <p:ph idx="1"/>
          </p:nvPr>
        </p:nvSpPr>
        <p:spPr>
          <a:xfrm>
            <a:off x="232229" y="2383647"/>
            <a:ext cx="11646880" cy="4088498"/>
          </a:xfrm>
        </p:spPr>
        <p:txBody>
          <a:bodyPr>
            <a:noAutofit/>
          </a:bodyPr>
          <a:lstStyle/>
          <a:p>
            <a:pPr algn="just">
              <a:lnSpc>
                <a:spcPct val="100000"/>
              </a:lnSpc>
            </a:pPr>
            <a:r>
              <a:rPr lang="en-US" sz="2000" b="1" dirty="0"/>
              <a:t>Overview:</a:t>
            </a:r>
            <a:r>
              <a:rPr lang="en-US" sz="2000" dirty="0"/>
              <a:t> Matplotlib is a widely-used data visualization library in Python that provides tools for creating static, interactive, and animated plots and charts.</a:t>
            </a:r>
          </a:p>
          <a:p>
            <a:pPr algn="just">
              <a:lnSpc>
                <a:spcPct val="100000"/>
              </a:lnSpc>
            </a:pPr>
            <a:r>
              <a:rPr lang="en-US" sz="2000" b="1" dirty="0"/>
              <a:t>Key Features:</a:t>
            </a:r>
            <a:endParaRPr lang="en-US" sz="2000" dirty="0"/>
          </a:p>
          <a:p>
            <a:pPr lvl="1" algn="just">
              <a:lnSpc>
                <a:spcPct val="100000"/>
              </a:lnSpc>
            </a:pPr>
            <a:r>
              <a:rPr lang="en-US" sz="2000" dirty="0"/>
              <a:t>Comprehensive Plot Types: Create line plots, scatter plots, bar charts, histograms, </a:t>
            </a:r>
            <a:r>
              <a:rPr lang="en-US" sz="2000" dirty="0" err="1"/>
              <a:t>heatmaps</a:t>
            </a:r>
            <a:r>
              <a:rPr lang="en-US" sz="2000" dirty="0"/>
              <a:t>, and more.</a:t>
            </a:r>
          </a:p>
          <a:p>
            <a:pPr lvl="1" algn="just">
              <a:lnSpc>
                <a:spcPct val="100000"/>
              </a:lnSpc>
            </a:pPr>
            <a:r>
              <a:rPr lang="en-US" sz="2000" dirty="0"/>
              <a:t>Customization: Fine-grained control over plot appearance and styling.</a:t>
            </a:r>
          </a:p>
          <a:p>
            <a:pPr lvl="1" algn="just">
              <a:lnSpc>
                <a:spcPct val="100000"/>
              </a:lnSpc>
            </a:pPr>
            <a:r>
              <a:rPr lang="en-US" sz="2000" dirty="0"/>
              <a:t>Subplots: Create multiple plots within a single figure.</a:t>
            </a:r>
          </a:p>
          <a:p>
            <a:pPr lvl="1" algn="just">
              <a:lnSpc>
                <a:spcPct val="100000"/>
              </a:lnSpc>
            </a:pPr>
            <a:r>
              <a:rPr lang="en-US" sz="2000" dirty="0"/>
              <a:t>Exporting: Save plots in various formats (PNG, PDF, etc.).</a:t>
            </a:r>
          </a:p>
          <a:p>
            <a:pPr algn="just">
              <a:lnSpc>
                <a:spcPct val="100000"/>
              </a:lnSpc>
            </a:pPr>
            <a:r>
              <a:rPr lang="en-US" sz="2000" b="1" dirty="0"/>
              <a:t>Use Cases:</a:t>
            </a:r>
            <a:r>
              <a:rPr lang="en-US" sz="2000" dirty="0"/>
              <a:t> Data visualization for exploring and communicating insights from data.</a:t>
            </a:r>
          </a:p>
        </p:txBody>
      </p:sp>
    </p:spTree>
    <p:extLst>
      <p:ext uri="{BB962C8B-B14F-4D97-AF65-F5344CB8AC3E}">
        <p14:creationId xmlns:p14="http://schemas.microsoft.com/office/powerpoint/2010/main" val="13397765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21</a:t>
            </a:fld>
            <a:endParaRPr lang="ru-RU" dirty="0"/>
          </a:p>
        </p:txBody>
      </p:sp>
      <p:sp>
        <p:nvSpPr>
          <p:cNvPr id="3" name="Title 2"/>
          <p:cNvSpPr>
            <a:spLocks noGrp="1"/>
          </p:cNvSpPr>
          <p:nvPr>
            <p:ph type="title"/>
          </p:nvPr>
        </p:nvSpPr>
        <p:spPr>
          <a:xfrm>
            <a:off x="104104" y="571187"/>
            <a:ext cx="10515600" cy="1325563"/>
          </a:xfrm>
        </p:spPr>
        <p:txBody>
          <a:bodyPr/>
          <a:lstStyle/>
          <a:p>
            <a:r>
              <a:rPr lang="en-US" dirty="0" smtClean="0"/>
              <a:t>Seaborn</a:t>
            </a:r>
            <a:endParaRPr lang="en-IN" dirty="0"/>
          </a:p>
        </p:txBody>
      </p:sp>
      <p:sp>
        <p:nvSpPr>
          <p:cNvPr id="8" name="Content Placeholder 7"/>
          <p:cNvSpPr>
            <a:spLocks noGrp="1"/>
          </p:cNvSpPr>
          <p:nvPr>
            <p:ph idx="1"/>
          </p:nvPr>
        </p:nvSpPr>
        <p:spPr>
          <a:xfrm>
            <a:off x="232229" y="2383647"/>
            <a:ext cx="11646880" cy="4088498"/>
          </a:xfrm>
        </p:spPr>
        <p:txBody>
          <a:bodyPr>
            <a:noAutofit/>
          </a:bodyPr>
          <a:lstStyle/>
          <a:p>
            <a:pPr algn="just">
              <a:lnSpc>
                <a:spcPct val="100000"/>
              </a:lnSpc>
            </a:pPr>
            <a:r>
              <a:rPr lang="en-US" sz="2000" b="1" dirty="0"/>
              <a:t>Overview:</a:t>
            </a:r>
            <a:r>
              <a:rPr lang="en-US" sz="2000" dirty="0"/>
              <a:t> Seaborn is a high-level data visualization library built on top of Matplotlib. It provides a simpler interface and aesthetically pleasing default styles.</a:t>
            </a:r>
          </a:p>
          <a:p>
            <a:pPr algn="just">
              <a:lnSpc>
                <a:spcPct val="100000"/>
              </a:lnSpc>
            </a:pPr>
            <a:r>
              <a:rPr lang="en-US" sz="2000" b="1" dirty="0"/>
              <a:t>Key Features:</a:t>
            </a:r>
            <a:endParaRPr lang="en-US" sz="2000" dirty="0"/>
          </a:p>
          <a:p>
            <a:pPr lvl="1" algn="just">
              <a:lnSpc>
                <a:spcPct val="100000"/>
              </a:lnSpc>
            </a:pPr>
            <a:r>
              <a:rPr lang="en-US" sz="2000" dirty="0"/>
              <a:t>Statistical Visualizations: Easily create complex statistical plots like box plots, violin plots, and pair plots.</a:t>
            </a:r>
          </a:p>
          <a:p>
            <a:pPr lvl="1" algn="just">
              <a:lnSpc>
                <a:spcPct val="100000"/>
              </a:lnSpc>
            </a:pPr>
            <a:r>
              <a:rPr lang="en-US" sz="2000" dirty="0"/>
              <a:t>Styling: Offers built-in themes and color palettes for aesthetically pleasing visuals.</a:t>
            </a:r>
          </a:p>
          <a:p>
            <a:pPr lvl="1" algn="just">
              <a:lnSpc>
                <a:spcPct val="100000"/>
              </a:lnSpc>
            </a:pPr>
            <a:r>
              <a:rPr lang="en-US" sz="2000" dirty="0"/>
              <a:t>Integration with Pandas: Seamlessly works with Pandas DataFrames.</a:t>
            </a:r>
          </a:p>
          <a:p>
            <a:pPr lvl="1" algn="just">
              <a:lnSpc>
                <a:spcPct val="100000"/>
              </a:lnSpc>
            </a:pPr>
            <a:r>
              <a:rPr lang="en-US" sz="2000" dirty="0"/>
              <a:t>Regression Plots: Simplifies the creation of regression plots.</a:t>
            </a:r>
          </a:p>
          <a:p>
            <a:pPr algn="just">
              <a:lnSpc>
                <a:spcPct val="100000"/>
              </a:lnSpc>
            </a:pPr>
            <a:r>
              <a:rPr lang="en-US" sz="2000" b="1" dirty="0"/>
              <a:t>Use Cases:</a:t>
            </a:r>
            <a:r>
              <a:rPr lang="en-US" sz="2000" dirty="0"/>
              <a:t> Statistical data visualization, creating attractive and informative charts quickly.</a:t>
            </a:r>
          </a:p>
        </p:txBody>
      </p:sp>
    </p:spTree>
    <p:extLst>
      <p:ext uri="{BB962C8B-B14F-4D97-AF65-F5344CB8AC3E}">
        <p14:creationId xmlns:p14="http://schemas.microsoft.com/office/powerpoint/2010/main" val="15055967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22</a:t>
            </a:fld>
            <a:endParaRPr lang="ru-RU" dirty="0"/>
          </a:p>
        </p:txBody>
      </p:sp>
      <p:sp>
        <p:nvSpPr>
          <p:cNvPr id="3" name="Title 2"/>
          <p:cNvSpPr>
            <a:spLocks noGrp="1"/>
          </p:cNvSpPr>
          <p:nvPr>
            <p:ph type="title"/>
          </p:nvPr>
        </p:nvSpPr>
        <p:spPr>
          <a:xfrm>
            <a:off x="214562" y="626382"/>
            <a:ext cx="10515600" cy="1325563"/>
          </a:xfrm>
        </p:spPr>
        <p:txBody>
          <a:bodyPr>
            <a:normAutofit/>
          </a:bodyPr>
          <a:lstStyle/>
          <a:p>
            <a:r>
              <a:rPr lang="en-US" sz="4400" dirty="0" smtClean="0"/>
              <a:t>Power BI</a:t>
            </a:r>
            <a:endParaRPr lang="en-IN" sz="4400" dirty="0"/>
          </a:p>
        </p:txBody>
      </p:sp>
      <p:sp>
        <p:nvSpPr>
          <p:cNvPr id="4" name="Content Placeholder 3"/>
          <p:cNvSpPr>
            <a:spLocks noGrp="1"/>
          </p:cNvSpPr>
          <p:nvPr>
            <p:ph sz="half" idx="1"/>
          </p:nvPr>
        </p:nvSpPr>
        <p:spPr>
          <a:xfrm>
            <a:off x="522514" y="2277755"/>
            <a:ext cx="5497286" cy="3899207"/>
          </a:xfrm>
        </p:spPr>
        <p:txBody>
          <a:bodyPr>
            <a:noAutofit/>
          </a:bodyPr>
          <a:lstStyle/>
          <a:p>
            <a:pPr algn="just"/>
            <a:r>
              <a:rPr lang="en-US" sz="2000" dirty="0">
                <a:solidFill>
                  <a:srgbClr val="FFFF00"/>
                </a:solidFill>
              </a:rPr>
              <a:t>Power BI is a business intelligence and data visualization tool developed by Microsoft. It empowers users to connect to various data sources, transform and model data, and create interactive and insightful reports and dashboards</a:t>
            </a:r>
            <a:r>
              <a:rPr lang="en-US" sz="2000" dirty="0" smtClean="0">
                <a:solidFill>
                  <a:srgbClr val="FFFF00"/>
                </a:solidFill>
              </a:rPr>
              <a:t>.</a:t>
            </a:r>
            <a:r>
              <a:rPr lang="en-US" sz="2000" dirty="0">
                <a:solidFill>
                  <a:srgbClr val="FFFF00"/>
                </a:solidFill>
              </a:rPr>
              <a:t> </a:t>
            </a:r>
            <a:endParaRPr lang="en-US" sz="2000" dirty="0" smtClean="0">
              <a:solidFill>
                <a:srgbClr val="FFFF00"/>
              </a:solidFill>
            </a:endParaRPr>
          </a:p>
          <a:p>
            <a:pPr algn="just"/>
            <a:r>
              <a:rPr lang="en-US" sz="2000" dirty="0" smtClean="0">
                <a:solidFill>
                  <a:srgbClr val="FFFF00"/>
                </a:solidFill>
              </a:rPr>
              <a:t>Power </a:t>
            </a:r>
            <a:r>
              <a:rPr lang="en-US" sz="2000" dirty="0">
                <a:solidFill>
                  <a:srgbClr val="FFFF00"/>
                </a:solidFill>
              </a:rPr>
              <a:t>BI is widely used across industries for data-driven decision-making, business intelligence, and data analysis. Its user-friendly interface, extensive data connectivity options, and powerful visualization capabilities make it a valuable tool for both business analysts and data professionals.</a:t>
            </a:r>
            <a:endParaRPr lang="en-IN" sz="2000" dirty="0">
              <a:solidFill>
                <a:srgbClr val="FFFF00"/>
              </a:solidFill>
            </a:endParaRPr>
          </a:p>
        </p:txBody>
      </p:sp>
      <p:sp>
        <p:nvSpPr>
          <p:cNvPr id="5" name="Content Placeholder 4"/>
          <p:cNvSpPr>
            <a:spLocks noGrp="1"/>
          </p:cNvSpPr>
          <p:nvPr>
            <p:ph sz="half" idx="2"/>
          </p:nvPr>
        </p:nvSpPr>
        <p:spPr/>
        <p:txBody>
          <a:bodyPr>
            <a:normAutofit/>
          </a:bodyPr>
          <a:lstStyle/>
          <a:p>
            <a:pPr algn="just"/>
            <a:r>
              <a:rPr lang="en-US" sz="2000" dirty="0">
                <a:solidFill>
                  <a:srgbClr val="FFFF00"/>
                </a:solidFill>
              </a:rPr>
              <a:t>Here's an overview of Power BI's key features and capabilities</a:t>
            </a:r>
            <a:r>
              <a:rPr lang="en-US" sz="2000" dirty="0" smtClean="0">
                <a:solidFill>
                  <a:srgbClr val="FFFF00"/>
                </a:solidFill>
              </a:rPr>
              <a:t>:</a:t>
            </a:r>
          </a:p>
          <a:p>
            <a:pPr algn="just"/>
            <a:r>
              <a:rPr lang="en-US" sz="2000" dirty="0" smtClean="0">
                <a:solidFill>
                  <a:srgbClr val="FFFF00"/>
                </a:solidFill>
              </a:rPr>
              <a:t>Data Connectivity</a:t>
            </a:r>
          </a:p>
          <a:p>
            <a:pPr algn="just"/>
            <a:r>
              <a:rPr lang="en-US" sz="2000" dirty="0" smtClean="0">
                <a:solidFill>
                  <a:srgbClr val="FFFF00"/>
                </a:solidFill>
              </a:rPr>
              <a:t>Data Visualization</a:t>
            </a:r>
          </a:p>
          <a:p>
            <a:pPr algn="just"/>
            <a:r>
              <a:rPr lang="en-US" sz="2000" dirty="0" smtClean="0">
                <a:solidFill>
                  <a:srgbClr val="FFFF00"/>
                </a:solidFill>
              </a:rPr>
              <a:t>Data Exploration and modeling</a:t>
            </a:r>
          </a:p>
          <a:p>
            <a:pPr algn="just"/>
            <a:r>
              <a:rPr lang="en-US" sz="2000" dirty="0" smtClean="0">
                <a:solidFill>
                  <a:srgbClr val="FFFF00"/>
                </a:solidFill>
              </a:rPr>
              <a:t>Report Authoring</a:t>
            </a:r>
          </a:p>
          <a:p>
            <a:pPr algn="just"/>
            <a:r>
              <a:rPr lang="en-US" sz="2000" dirty="0" smtClean="0">
                <a:solidFill>
                  <a:srgbClr val="FFFF00"/>
                </a:solidFill>
              </a:rPr>
              <a:t>Dashboard creation</a:t>
            </a:r>
          </a:p>
          <a:p>
            <a:pPr algn="just"/>
            <a:r>
              <a:rPr lang="en-US" sz="2000" dirty="0" smtClean="0">
                <a:solidFill>
                  <a:srgbClr val="FFFF00"/>
                </a:solidFill>
              </a:rPr>
              <a:t>Data sharing and security</a:t>
            </a:r>
          </a:p>
          <a:p>
            <a:pPr algn="just"/>
            <a:r>
              <a:rPr lang="en-US" sz="2000" dirty="0" smtClean="0">
                <a:solidFill>
                  <a:srgbClr val="FFFF00"/>
                </a:solidFill>
              </a:rPr>
              <a:t>Mobile access</a:t>
            </a:r>
          </a:p>
          <a:p>
            <a:pPr algn="just"/>
            <a:r>
              <a:rPr lang="en-US" sz="2000" dirty="0" smtClean="0">
                <a:solidFill>
                  <a:srgbClr val="FFFF00"/>
                </a:solidFill>
              </a:rPr>
              <a:t>Integration and Extensibility</a:t>
            </a:r>
            <a:endParaRPr lang="en-IN" sz="2000" dirty="0">
              <a:solidFill>
                <a:srgbClr val="FFFF00"/>
              </a:solidFill>
            </a:endParaRPr>
          </a:p>
        </p:txBody>
      </p:sp>
    </p:spTree>
    <p:extLst>
      <p:ext uri="{BB962C8B-B14F-4D97-AF65-F5344CB8AC3E}">
        <p14:creationId xmlns:p14="http://schemas.microsoft.com/office/powerpoint/2010/main" val="3240340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2FF2F0B8-896C-4D84-9FF9-3E3607F9E57C}"/>
              </a:ext>
            </a:extLst>
          </p:cNvPr>
          <p:cNvSpPr>
            <a:spLocks noGrp="1"/>
          </p:cNvSpPr>
          <p:nvPr>
            <p:ph type="title"/>
          </p:nvPr>
        </p:nvSpPr>
        <p:spPr bwMode="grayWhite">
          <a:xfrm>
            <a:off x="838199" y="156580"/>
            <a:ext cx="10773229" cy="904226"/>
          </a:xfrm>
        </p:spPr>
        <p:txBody>
          <a:bodyPr>
            <a:normAutofit/>
          </a:bodyPr>
          <a:lstStyle/>
          <a:p>
            <a:r>
              <a:rPr lang="en-US" sz="3200" b="0" dirty="0"/>
              <a:t>"Unlock the Power of Your Data with Power BI."</a:t>
            </a:r>
            <a:endParaRPr lang="ru-RU" sz="3200" dirty="0"/>
          </a:p>
        </p:txBody>
      </p:sp>
      <p:pic>
        <p:nvPicPr>
          <p:cNvPr id="3" name="what-is-power-bi_yCKMuMjV">
            <a:hlinkClick r:id="" action="ppaction://media"/>
          </p:cNvPr>
          <p:cNvPicPr>
            <a:picLocks noGrp="1" noChangeAspect="1"/>
          </p:cNvPicPr>
          <p:nvPr>
            <p:ph type="media" sz="quarter" idx="17"/>
            <a:videoFile r:link="rId2"/>
            <p:extLst>
              <p:ext uri="{DAA4B4D4-6D71-4841-9C94-3DE7FCFB9230}">
                <p14:media xmlns:p14="http://schemas.microsoft.com/office/powerpoint/2010/main" r:embed="rId1"/>
              </p:ext>
            </p:extLst>
          </p:nvPr>
        </p:nvPicPr>
        <p:blipFill>
          <a:blip r:embed="rId4"/>
          <a:stretch>
            <a:fillRect/>
          </a:stretch>
        </p:blipFill>
        <p:spPr>
          <a:xfrm>
            <a:off x="1541004" y="1060805"/>
            <a:ext cx="9109992" cy="5124129"/>
          </a:xfrm>
        </p:spPr>
      </p:pic>
      <p:sp>
        <p:nvSpPr>
          <p:cNvPr id="2" name="Slide Number Placeholder 1">
            <a:extLst>
              <a:ext uri="{FF2B5EF4-FFF2-40B4-BE49-F238E27FC236}">
                <a16:creationId xmlns:a16="http://schemas.microsoft.com/office/drawing/2014/main" xmlns="" id="{E8B55491-80DD-4F1B-890E-E2F7B275B9CA}"/>
              </a:ext>
            </a:extLst>
          </p:cNvPr>
          <p:cNvSpPr>
            <a:spLocks noGrp="1"/>
          </p:cNvSpPr>
          <p:nvPr>
            <p:ph type="sldNum" sz="quarter" idx="10"/>
          </p:nvPr>
        </p:nvSpPr>
        <p:spPr/>
        <p:txBody>
          <a:bodyPr/>
          <a:lstStyle/>
          <a:p>
            <a:fld id="{D495E168-DA5E-4888-8D8A-92B118324C14}" type="slidenum">
              <a:rPr lang="ru-RU" smtClean="0"/>
              <a:pPr/>
              <a:t>23</a:t>
            </a:fld>
            <a:endParaRPr lang="ru-RU" dirty="0"/>
          </a:p>
        </p:txBody>
      </p:sp>
    </p:spTree>
    <p:extLst>
      <p:ext uri="{BB962C8B-B14F-4D97-AF65-F5344CB8AC3E}">
        <p14:creationId xmlns:p14="http://schemas.microsoft.com/office/powerpoint/2010/main" val="25756745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24</a:t>
            </a:fld>
            <a:endParaRPr lang="ru-RU" dirty="0"/>
          </a:p>
        </p:txBody>
      </p:sp>
      <p:sp>
        <p:nvSpPr>
          <p:cNvPr id="3" name="Title 2"/>
          <p:cNvSpPr>
            <a:spLocks noGrp="1"/>
          </p:cNvSpPr>
          <p:nvPr>
            <p:ph type="title"/>
          </p:nvPr>
        </p:nvSpPr>
        <p:spPr>
          <a:xfrm>
            <a:off x="373743" y="626382"/>
            <a:ext cx="10515600" cy="1325563"/>
          </a:xfrm>
        </p:spPr>
        <p:txBody>
          <a:bodyPr>
            <a:normAutofit/>
          </a:bodyPr>
          <a:lstStyle/>
          <a:p>
            <a:r>
              <a:rPr lang="en-US" sz="4400" dirty="0" smtClean="0"/>
              <a:t>Conclusion </a:t>
            </a:r>
            <a:endParaRPr lang="en-IN" sz="4400" dirty="0"/>
          </a:p>
        </p:txBody>
      </p:sp>
      <p:sp>
        <p:nvSpPr>
          <p:cNvPr id="4" name="Content Placeholder 3"/>
          <p:cNvSpPr>
            <a:spLocks noGrp="1"/>
          </p:cNvSpPr>
          <p:nvPr>
            <p:ph idx="1"/>
          </p:nvPr>
        </p:nvSpPr>
        <p:spPr>
          <a:xfrm>
            <a:off x="373743" y="2220687"/>
            <a:ext cx="11513457" cy="4146810"/>
          </a:xfrm>
        </p:spPr>
        <p:txBody>
          <a:bodyPr>
            <a:noAutofit/>
          </a:bodyPr>
          <a:lstStyle/>
          <a:p>
            <a:pPr algn="just"/>
            <a:r>
              <a:rPr lang="en-US" sz="2600" dirty="0"/>
              <a:t>In today's dynamic investment landscape, informed decision-making is crucial. </a:t>
            </a:r>
            <a:endParaRPr lang="en-US" sz="2600" dirty="0" smtClean="0"/>
          </a:p>
          <a:p>
            <a:pPr algn="just"/>
            <a:r>
              <a:rPr lang="en-US" sz="2600" dirty="0" smtClean="0"/>
              <a:t>By </a:t>
            </a:r>
            <a:r>
              <a:rPr lang="en-US" sz="2600" dirty="0"/>
              <a:t>applying the principles and tools presented in this analysis, you can make more confident and data-driven choices when selecting and managing your mutual fund investments. Remember that no investment is entirely without risk, and past performance is not a guarantee of future results. Continual monitoring and adaptation of your investment strategy are essential for long-term financial success</a:t>
            </a:r>
            <a:r>
              <a:rPr lang="en-US" sz="2600" dirty="0" smtClean="0"/>
              <a:t>.</a:t>
            </a:r>
          </a:p>
          <a:p>
            <a:pPr algn="just"/>
            <a:r>
              <a:rPr lang="en-US" sz="2600" dirty="0"/>
              <a:t>Thank you for your attention, and we hope this presentation has provided valuable insights into the world of mutual fund analysis.</a:t>
            </a:r>
            <a:endParaRPr lang="en-IN" sz="2600" dirty="0"/>
          </a:p>
        </p:txBody>
      </p:sp>
    </p:spTree>
    <p:extLst>
      <p:ext uri="{BB962C8B-B14F-4D97-AF65-F5344CB8AC3E}">
        <p14:creationId xmlns:p14="http://schemas.microsoft.com/office/powerpoint/2010/main" val="19253702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Low Angle View of Office Building Against Blue Sky">
            <a:extLst>
              <a:ext uri="{FF2B5EF4-FFF2-40B4-BE49-F238E27FC236}">
                <a16:creationId xmlns:a16="http://schemas.microsoft.com/office/drawing/2014/main" xmlns="" id="{40946D55-3A70-4E32-99AB-8D71063AAEDE}"/>
              </a:ext>
            </a:extLst>
          </p:cNvPr>
          <p:cNvPicPr>
            <a:picLocks noGrp="1" noChangeAspect="1"/>
          </p:cNvPicPr>
          <p:nvPr>
            <p:ph type="pic" sz="quarter" idx="26"/>
          </p:nvPr>
        </p:nvPicPr>
        <p:blipFill rotWithShape="1">
          <a:blip r:embed="rId2"/>
          <a:srcRect l="2749" r="2749"/>
          <a:stretch/>
        </p:blipFill>
        <p:spPr/>
      </p:pic>
      <p:sp>
        <p:nvSpPr>
          <p:cNvPr id="2" name="Title 1">
            <a:extLst>
              <a:ext uri="{FF2B5EF4-FFF2-40B4-BE49-F238E27FC236}">
                <a16:creationId xmlns:a16="http://schemas.microsoft.com/office/drawing/2014/main" xmlns="" id="{D110F751-9975-4653-9855-BA1C7499B75F}"/>
              </a:ext>
            </a:extLst>
          </p:cNvPr>
          <p:cNvSpPr>
            <a:spLocks noGrp="1"/>
          </p:cNvSpPr>
          <p:nvPr>
            <p:ph type="title"/>
          </p:nvPr>
        </p:nvSpPr>
        <p:spPr>
          <a:xfrm>
            <a:off x="7700372" y="3745741"/>
            <a:ext cx="4183939" cy="2281355"/>
          </a:xfrm>
        </p:spPr>
        <p:txBody>
          <a:bodyPr/>
          <a:lstStyle/>
          <a:p>
            <a:r>
              <a:rPr lang="en-US" dirty="0"/>
              <a:t>THANK</a:t>
            </a:r>
            <a:br>
              <a:rPr lang="en-US" dirty="0"/>
            </a:br>
            <a:r>
              <a:rPr lang="en-US" dirty="0"/>
              <a:t>YOU!</a:t>
            </a:r>
            <a:endParaRPr lang="ru-RU" dirty="0"/>
          </a:p>
        </p:txBody>
      </p:sp>
    </p:spTree>
    <p:extLst>
      <p:ext uri="{BB962C8B-B14F-4D97-AF65-F5344CB8AC3E}">
        <p14:creationId xmlns:p14="http://schemas.microsoft.com/office/powerpoint/2010/main" val="23142015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normAutofit/>
          </a:bodyPr>
          <a:lstStyle/>
          <a:p>
            <a:r>
              <a:rPr lang="en-US" dirty="0" smtClean="0"/>
              <a:t>Reference</a:t>
            </a:r>
            <a:endParaRPr lang="en-US" dirty="0"/>
          </a:p>
        </p:txBody>
      </p:sp>
      <p:sp>
        <p:nvSpPr>
          <p:cNvPr id="8" name="TextBox 7">
            <a:hlinkClick r:id="rId2"/>
            <a:extLst>
              <a:ext uri="{FF2B5EF4-FFF2-40B4-BE49-F238E27FC236}">
                <a16:creationId xmlns:a16="http://schemas.microsoft.com/office/drawing/2014/main" xmlns="" id="{5FC6C278-4035-446A-A94B-030E792FDDF5}"/>
              </a:ext>
            </a:extLst>
          </p:cNvPr>
          <p:cNvSpPr txBox="1"/>
          <p:nvPr/>
        </p:nvSpPr>
        <p:spPr>
          <a:xfrm>
            <a:off x="1504270" y="2894933"/>
            <a:ext cx="9096374" cy="1323439"/>
          </a:xfrm>
          <a:prstGeom prst="rect">
            <a:avLst/>
          </a:prstGeom>
          <a:noFill/>
        </p:spPr>
        <p:txBody>
          <a:bodyPr wrap="square" rtlCol="0">
            <a:spAutoFit/>
          </a:bodyPr>
          <a:lstStyle/>
          <a:p>
            <a:pPr algn="ctr"/>
            <a:r>
              <a:rPr lang="en-US" sz="4000" u="sng" dirty="0" smtClean="0">
                <a:solidFill>
                  <a:srgbClr val="0070C0"/>
                </a:solidFill>
                <a:hlinkClick r:id="rId3"/>
              </a:rPr>
              <a:t>Mutual Funds Data Source : ET MONEY</a:t>
            </a:r>
            <a:endParaRPr lang="en-US" sz="4000" u="sng" dirty="0">
              <a:solidFill>
                <a:srgbClr val="0070C0"/>
              </a:solidFill>
            </a:endParaRPr>
          </a:p>
        </p:txBody>
      </p:sp>
      <p:sp>
        <p:nvSpPr>
          <p:cNvPr id="2" name="Slide Number Placeholder 1">
            <a:extLst>
              <a:ext uri="{FF2B5EF4-FFF2-40B4-BE49-F238E27FC236}">
                <a16:creationId xmlns:a16="http://schemas.microsoft.com/office/drawing/2014/main" xmlns="" id="{97FC0424-40B9-486A-B71B-BA76CD90DDF4}"/>
              </a:ext>
            </a:extLst>
          </p:cNvPr>
          <p:cNvSpPr>
            <a:spLocks noGrp="1"/>
          </p:cNvSpPr>
          <p:nvPr>
            <p:ph type="sldNum" sz="quarter" idx="10"/>
          </p:nvPr>
        </p:nvSpPr>
        <p:spPr/>
        <p:txBody>
          <a:bodyPr/>
          <a:lstStyle/>
          <a:p>
            <a:fld id="{D495E168-DA5E-4888-8D8A-92B118324C14}" type="slidenum">
              <a:rPr lang="ru-RU" smtClean="0"/>
              <a:pPr/>
              <a:t>26</a:t>
            </a:fld>
            <a:endParaRPr lang="ru-RU" dirty="0"/>
          </a:p>
        </p:txBody>
      </p:sp>
    </p:spTree>
    <p:extLst>
      <p:ext uri="{BB962C8B-B14F-4D97-AF65-F5344CB8AC3E}">
        <p14:creationId xmlns:p14="http://schemas.microsoft.com/office/powerpoint/2010/main" val="595823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3</a:t>
            </a:fld>
            <a:endParaRPr lang="ru-RU" dirty="0"/>
          </a:p>
        </p:txBody>
      </p:sp>
      <p:sp>
        <p:nvSpPr>
          <p:cNvPr id="3" name="Title 2"/>
          <p:cNvSpPr>
            <a:spLocks noGrp="1"/>
          </p:cNvSpPr>
          <p:nvPr>
            <p:ph type="title"/>
          </p:nvPr>
        </p:nvSpPr>
        <p:spPr>
          <a:xfrm>
            <a:off x="214562" y="611867"/>
            <a:ext cx="10515600" cy="1325563"/>
          </a:xfrm>
        </p:spPr>
        <p:txBody>
          <a:bodyPr/>
          <a:lstStyle/>
          <a:p>
            <a:r>
              <a:rPr lang="en-US" dirty="0" smtClean="0"/>
              <a:t>Introduction</a:t>
            </a:r>
            <a:endParaRPr lang="en-IN" dirty="0"/>
          </a:p>
        </p:txBody>
      </p:sp>
      <p:sp>
        <p:nvSpPr>
          <p:cNvPr id="4" name="Content Placeholder 3"/>
          <p:cNvSpPr>
            <a:spLocks noGrp="1"/>
          </p:cNvSpPr>
          <p:nvPr>
            <p:ph idx="1"/>
          </p:nvPr>
        </p:nvSpPr>
        <p:spPr/>
        <p:txBody>
          <a:bodyPr>
            <a:normAutofit/>
          </a:bodyPr>
          <a:lstStyle/>
          <a:p>
            <a:pPr algn="just">
              <a:lnSpc>
                <a:spcPct val="100000"/>
              </a:lnSpc>
            </a:pPr>
            <a:r>
              <a:rPr lang="en-US" sz="2400" dirty="0"/>
              <a:t>In today's dynamic financial landscape, mutual funds have become an increasingly popular investment choice for individuals seeking diversification and professional management of their portfolios. </a:t>
            </a:r>
            <a:endParaRPr lang="en-US" sz="2400" dirty="0" smtClean="0"/>
          </a:p>
          <a:p>
            <a:pPr algn="just">
              <a:lnSpc>
                <a:spcPct val="100000"/>
              </a:lnSpc>
            </a:pPr>
            <a:r>
              <a:rPr lang="en-US" sz="2400" dirty="0" smtClean="0"/>
              <a:t>Mutual </a:t>
            </a:r>
            <a:r>
              <a:rPr lang="en-US" sz="2400" dirty="0"/>
              <a:t>funds have long been a cornerstone of the investment world, offering a convenient way for individuals to gain exposure to a broad range of securities, managed by professional portfolio managers. With a multitude of options available, each catering to different investment philosophies and risk appetites, the task of choosing the right mutual fund can be both daunting and crucial for investors.</a:t>
            </a:r>
            <a:endParaRPr lang="en-IN" sz="2400" dirty="0"/>
          </a:p>
        </p:txBody>
      </p:sp>
    </p:spTree>
    <p:extLst>
      <p:ext uri="{BB962C8B-B14F-4D97-AF65-F5344CB8AC3E}">
        <p14:creationId xmlns:p14="http://schemas.microsoft.com/office/powerpoint/2010/main" val="24465953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4</a:t>
            </a:fld>
            <a:endParaRPr lang="ru-RU" dirty="0"/>
          </a:p>
        </p:txBody>
      </p:sp>
      <p:sp>
        <p:nvSpPr>
          <p:cNvPr id="3" name="Title 2"/>
          <p:cNvSpPr>
            <a:spLocks noGrp="1"/>
          </p:cNvSpPr>
          <p:nvPr>
            <p:ph type="title"/>
          </p:nvPr>
        </p:nvSpPr>
        <p:spPr>
          <a:xfrm>
            <a:off x="217714" y="597354"/>
            <a:ext cx="10515600" cy="1325563"/>
          </a:xfrm>
        </p:spPr>
        <p:txBody>
          <a:bodyPr/>
          <a:lstStyle/>
          <a:p>
            <a:r>
              <a:rPr lang="en-US" dirty="0" smtClean="0"/>
              <a:t>Abstract</a:t>
            </a:r>
            <a:endParaRPr lang="en-IN" dirty="0"/>
          </a:p>
        </p:txBody>
      </p:sp>
      <p:sp>
        <p:nvSpPr>
          <p:cNvPr id="4" name="Content Placeholder 3"/>
          <p:cNvSpPr>
            <a:spLocks noGrp="1"/>
          </p:cNvSpPr>
          <p:nvPr>
            <p:ph idx="1"/>
          </p:nvPr>
        </p:nvSpPr>
        <p:spPr>
          <a:xfrm>
            <a:off x="217714" y="2061028"/>
            <a:ext cx="11829143" cy="4796971"/>
          </a:xfrm>
        </p:spPr>
        <p:txBody>
          <a:bodyPr>
            <a:noAutofit/>
          </a:bodyPr>
          <a:lstStyle/>
          <a:p>
            <a:pPr algn="just"/>
            <a:r>
              <a:rPr lang="en-US" sz="2000" dirty="0"/>
              <a:t>The objective of this project is to provide a detailed analysis of five carefully selected mutual funds, each representing a distinct investment approach</a:t>
            </a:r>
            <a:r>
              <a:rPr lang="en-US" sz="2000" dirty="0" smtClean="0"/>
              <a:t>.</a:t>
            </a:r>
          </a:p>
          <a:p>
            <a:pPr algn="just"/>
            <a:r>
              <a:rPr lang="en-US" sz="2000" dirty="0"/>
              <a:t>This project conducts a thorough examination of five diverse mutual funds, each representing a different asset class and investment strategy. We evaluate their historical performance, </a:t>
            </a:r>
            <a:r>
              <a:rPr lang="en-US" sz="2000" dirty="0" smtClean="0"/>
              <a:t>The </a:t>
            </a:r>
            <a:r>
              <a:rPr lang="en-US" sz="2000" dirty="0"/>
              <a:t>analysis employs a range of financial metrics, including return-on-investment </a:t>
            </a:r>
            <a:r>
              <a:rPr lang="en-US" sz="2000" dirty="0" smtClean="0"/>
              <a:t>measures. </a:t>
            </a:r>
            <a:r>
              <a:rPr lang="en-US" sz="2000" dirty="0"/>
              <a:t>The findings of this study will enable investors to better understand these mutual funds and make more informed choices when selecting investment options for their portfolios</a:t>
            </a:r>
            <a:r>
              <a:rPr lang="en-US" sz="2000" dirty="0" smtClean="0"/>
              <a:t>.</a:t>
            </a:r>
          </a:p>
          <a:p>
            <a:pPr algn="just"/>
            <a:r>
              <a:rPr lang="en-US" sz="2000" dirty="0"/>
              <a:t>The five mutual funds under scrutiny in this analysis are</a:t>
            </a:r>
            <a:r>
              <a:rPr lang="en-US" sz="2000" dirty="0" smtClean="0"/>
              <a:t>:</a:t>
            </a:r>
          </a:p>
          <a:p>
            <a:pPr marL="514350" indent="-514350" algn="just">
              <a:buFont typeface="+mj-lt"/>
              <a:buAutoNum type="romanUcPeriod"/>
            </a:pPr>
            <a:r>
              <a:rPr lang="en-US" sz="2000" dirty="0"/>
              <a:t>AXIS All Seasons Debt FoF </a:t>
            </a:r>
            <a:r>
              <a:rPr lang="en-US" sz="2000" dirty="0" smtClean="0"/>
              <a:t>Direct-Growth</a:t>
            </a:r>
          </a:p>
          <a:p>
            <a:pPr marL="514350" indent="-514350" algn="just">
              <a:buFont typeface="+mj-lt"/>
              <a:buAutoNum type="romanUcPeriod"/>
            </a:pPr>
            <a:r>
              <a:rPr lang="en-US" sz="2000" dirty="0" smtClean="0"/>
              <a:t>HDFC </a:t>
            </a:r>
            <a:r>
              <a:rPr lang="en-US" sz="2000" dirty="0"/>
              <a:t>Arbitrage Fund Wholesale </a:t>
            </a:r>
            <a:r>
              <a:rPr lang="en-US" sz="2000" dirty="0" smtClean="0"/>
              <a:t>Direct-Growth</a:t>
            </a:r>
          </a:p>
          <a:p>
            <a:pPr marL="514350" indent="-514350" algn="just">
              <a:buFont typeface="+mj-lt"/>
              <a:buAutoNum type="romanUcPeriod"/>
            </a:pPr>
            <a:r>
              <a:rPr lang="en-US" sz="2000" dirty="0" smtClean="0"/>
              <a:t>SBI </a:t>
            </a:r>
            <a:r>
              <a:rPr lang="en-US" sz="2000" dirty="0"/>
              <a:t>Arbitrage Opportunities Fund </a:t>
            </a:r>
            <a:endParaRPr lang="en-US" sz="2000" dirty="0" smtClean="0"/>
          </a:p>
          <a:p>
            <a:pPr marL="514350" indent="-514350" algn="just">
              <a:buFont typeface="+mj-lt"/>
              <a:buAutoNum type="romanUcPeriod"/>
            </a:pPr>
            <a:r>
              <a:rPr lang="en-US" sz="2000" dirty="0" smtClean="0"/>
              <a:t>ICICI </a:t>
            </a:r>
            <a:r>
              <a:rPr lang="en-US" sz="2000" dirty="0"/>
              <a:t>Prudential All Seasons Bond Fund Direct </a:t>
            </a:r>
            <a:endParaRPr lang="en-US" sz="2000" dirty="0" smtClean="0"/>
          </a:p>
          <a:p>
            <a:pPr marL="514350" indent="-514350" algn="just">
              <a:buFont typeface="+mj-lt"/>
              <a:buAutoNum type="romanUcPeriod"/>
            </a:pPr>
            <a:r>
              <a:rPr lang="en-US" sz="2000" dirty="0" smtClean="0"/>
              <a:t>Bank </a:t>
            </a:r>
            <a:r>
              <a:rPr lang="en-US" sz="2000" dirty="0"/>
              <a:t>Of India Arbitrage Fund </a:t>
            </a:r>
            <a:endParaRPr lang="en-US" sz="2000" dirty="0" smtClean="0"/>
          </a:p>
        </p:txBody>
      </p:sp>
    </p:spTree>
    <p:extLst>
      <p:ext uri="{BB962C8B-B14F-4D97-AF65-F5344CB8AC3E}">
        <p14:creationId xmlns:p14="http://schemas.microsoft.com/office/powerpoint/2010/main" val="42898874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32AE43E3-E3DE-481E-9B87-7B1F8783A606}"/>
              </a:ext>
            </a:extLst>
          </p:cNvPr>
          <p:cNvSpPr>
            <a:spLocks noGrp="1"/>
          </p:cNvSpPr>
          <p:nvPr>
            <p:ph type="body" sz="quarter" idx="13"/>
          </p:nvPr>
        </p:nvSpPr>
        <p:spPr>
          <a:xfrm>
            <a:off x="-49397" y="2251150"/>
            <a:ext cx="5743977" cy="749047"/>
          </a:xfrm>
        </p:spPr>
        <p:txBody>
          <a:bodyPr>
            <a:noAutofit/>
          </a:bodyPr>
          <a:lstStyle/>
          <a:p>
            <a:pPr algn="just">
              <a:lnSpc>
                <a:spcPct val="100000"/>
              </a:lnSpc>
            </a:pPr>
            <a:r>
              <a:rPr lang="en-US" sz="2400" dirty="0"/>
              <a:t>"Mutual Funds: The Bridge to Financial Freedom"</a:t>
            </a:r>
            <a:endParaRPr lang="ru-RU" sz="2400" dirty="0"/>
          </a:p>
        </p:txBody>
      </p:sp>
      <p:sp>
        <p:nvSpPr>
          <p:cNvPr id="4" name="Text Placeholder 3">
            <a:extLst>
              <a:ext uri="{FF2B5EF4-FFF2-40B4-BE49-F238E27FC236}">
                <a16:creationId xmlns:a16="http://schemas.microsoft.com/office/drawing/2014/main" xmlns="" id="{A88F02AC-2ACE-4B6E-9181-99EBB08906BB}"/>
              </a:ext>
            </a:extLst>
          </p:cNvPr>
          <p:cNvSpPr>
            <a:spLocks noGrp="1"/>
          </p:cNvSpPr>
          <p:nvPr>
            <p:ph type="body" sz="quarter" idx="15"/>
          </p:nvPr>
        </p:nvSpPr>
        <p:spPr>
          <a:xfrm>
            <a:off x="124467" y="3074529"/>
            <a:ext cx="5396247" cy="3292968"/>
          </a:xfrm>
        </p:spPr>
        <p:txBody>
          <a:bodyPr>
            <a:noAutofit/>
          </a:bodyPr>
          <a:lstStyle/>
          <a:p>
            <a:pPr algn="just">
              <a:lnSpc>
                <a:spcPct val="100000"/>
              </a:lnSpc>
            </a:pPr>
            <a:r>
              <a:rPr lang="en-US" sz="2000" dirty="0">
                <a:solidFill>
                  <a:schemeClr val="bg1"/>
                </a:solidFill>
              </a:rPr>
              <a:t>Mutual funds are investment vehicles that pool money from multiple investors to purchase a diversified portfolio of stocks, bonds, or other securities. They are managed by professional portfolio managers who make investment decisions on behalf of the fund's investors. </a:t>
            </a:r>
            <a:endParaRPr lang="en-US" sz="2000" dirty="0" smtClean="0">
              <a:solidFill>
                <a:schemeClr val="bg1"/>
              </a:solidFill>
            </a:endParaRPr>
          </a:p>
          <a:p>
            <a:pPr algn="just">
              <a:lnSpc>
                <a:spcPct val="100000"/>
              </a:lnSpc>
            </a:pPr>
            <a:r>
              <a:rPr lang="en-US" sz="2000" dirty="0" smtClean="0">
                <a:solidFill>
                  <a:schemeClr val="bg1"/>
                </a:solidFill>
              </a:rPr>
              <a:t>They </a:t>
            </a:r>
            <a:r>
              <a:rPr lang="en-US" sz="2000" dirty="0">
                <a:solidFill>
                  <a:schemeClr val="bg1"/>
                </a:solidFill>
              </a:rPr>
              <a:t>are a popular choice for those looking to participate in the financial markets while benefiting from professional management and risk diversification.</a:t>
            </a:r>
          </a:p>
        </p:txBody>
      </p:sp>
      <p:sp>
        <p:nvSpPr>
          <p:cNvPr id="2" name="Slide Number Placeholder 1">
            <a:extLst>
              <a:ext uri="{FF2B5EF4-FFF2-40B4-BE49-F238E27FC236}">
                <a16:creationId xmlns:a16="http://schemas.microsoft.com/office/drawing/2014/main" xmlns="" id="{C1C20937-8D4C-4000-BCD6-AC984F093F26}"/>
              </a:ext>
            </a:extLst>
          </p:cNvPr>
          <p:cNvSpPr>
            <a:spLocks noGrp="1"/>
          </p:cNvSpPr>
          <p:nvPr>
            <p:ph type="sldNum" sz="quarter" idx="10"/>
          </p:nvPr>
        </p:nvSpPr>
        <p:spPr/>
        <p:txBody>
          <a:bodyPr/>
          <a:lstStyle/>
          <a:p>
            <a:fld id="{D495E168-DA5E-4888-8D8A-92B118324C14}" type="slidenum">
              <a:rPr lang="ru-RU" smtClean="0"/>
              <a:pPr/>
              <a:t>5</a:t>
            </a:fld>
            <a:endParaRPr lang="ru-RU" dirty="0"/>
          </a:p>
        </p:txBody>
      </p:sp>
      <p:sp>
        <p:nvSpPr>
          <p:cNvPr id="3" name="Title 2"/>
          <p:cNvSpPr>
            <a:spLocks noGrp="1"/>
          </p:cNvSpPr>
          <p:nvPr>
            <p:ph type="title"/>
          </p:nvPr>
        </p:nvSpPr>
        <p:spPr>
          <a:xfrm>
            <a:off x="244699" y="1001390"/>
            <a:ext cx="5056083" cy="782638"/>
          </a:xfrm>
        </p:spPr>
        <p:txBody>
          <a:bodyPr>
            <a:normAutofit/>
          </a:bodyPr>
          <a:lstStyle/>
          <a:p>
            <a:pPr algn="just"/>
            <a:r>
              <a:rPr lang="en-IN" sz="4400" dirty="0" smtClean="0"/>
              <a:t>Mutual Funds</a:t>
            </a:r>
            <a:endParaRPr lang="en-IN" sz="4400" dirty="0"/>
          </a:p>
        </p:txBody>
      </p:sp>
      <p:pic>
        <p:nvPicPr>
          <p:cNvPr id="15" name="Picture Placeholder 14"/>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5498" r="5498"/>
          <a:stretch>
            <a:fillRect/>
          </a:stretch>
        </p:blipFill>
        <p:spPr>
          <a:xfrm>
            <a:off x="6088379" y="0"/>
            <a:ext cx="6103621" cy="6858000"/>
          </a:xfrm>
        </p:spPr>
      </p:pic>
    </p:spTree>
    <p:extLst>
      <p:ext uri="{BB962C8B-B14F-4D97-AF65-F5344CB8AC3E}">
        <p14:creationId xmlns:p14="http://schemas.microsoft.com/office/powerpoint/2010/main" val="26557928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0B93806-769F-4C20-A684-CA4CB5BB858C}"/>
              </a:ext>
            </a:extLst>
          </p:cNvPr>
          <p:cNvSpPr>
            <a:spLocks noGrp="1"/>
          </p:cNvSpPr>
          <p:nvPr>
            <p:ph type="title"/>
          </p:nvPr>
        </p:nvSpPr>
        <p:spPr>
          <a:xfrm>
            <a:off x="6986585" y="781708"/>
            <a:ext cx="5100034" cy="1094682"/>
          </a:xfrm>
        </p:spPr>
        <p:txBody>
          <a:bodyPr>
            <a:noAutofit/>
          </a:bodyPr>
          <a:lstStyle/>
          <a:p>
            <a:pPr algn="ctr"/>
            <a:r>
              <a:rPr lang="en-US" sz="4400" dirty="0" smtClean="0"/>
              <a:t>How Mutual Funds Work</a:t>
            </a:r>
            <a:endParaRPr lang="ru-RU" sz="4400" dirty="0"/>
          </a:p>
        </p:txBody>
      </p:sp>
      <p:sp>
        <p:nvSpPr>
          <p:cNvPr id="6" name="Text Placeholder 5">
            <a:extLst>
              <a:ext uri="{FF2B5EF4-FFF2-40B4-BE49-F238E27FC236}">
                <a16:creationId xmlns:a16="http://schemas.microsoft.com/office/drawing/2014/main" xmlns="" id="{E7292DFE-EBA3-4DB2-A2C7-1810115565E7}"/>
              </a:ext>
            </a:extLst>
          </p:cNvPr>
          <p:cNvSpPr>
            <a:spLocks noGrp="1"/>
          </p:cNvSpPr>
          <p:nvPr>
            <p:ph type="body" sz="quarter" idx="13"/>
          </p:nvPr>
        </p:nvSpPr>
        <p:spPr>
          <a:xfrm>
            <a:off x="6881205" y="2241515"/>
            <a:ext cx="5160541" cy="749047"/>
          </a:xfrm>
        </p:spPr>
        <p:txBody>
          <a:bodyPr>
            <a:noAutofit/>
          </a:bodyPr>
          <a:lstStyle/>
          <a:p>
            <a:pPr algn="just">
              <a:lnSpc>
                <a:spcPct val="100000"/>
              </a:lnSpc>
            </a:pPr>
            <a:r>
              <a:rPr lang="en-US" sz="2400" dirty="0"/>
              <a:t>"</a:t>
            </a:r>
            <a:r>
              <a:rPr lang="en-US" sz="2400" dirty="0" smtClean="0"/>
              <a:t>Mutual Funds</a:t>
            </a:r>
            <a:r>
              <a:rPr lang="en-US" sz="2400" dirty="0"/>
              <a:t>: Your Wealth Building Blocks"</a:t>
            </a:r>
            <a:endParaRPr lang="ru-RU" sz="2400" dirty="0"/>
          </a:p>
        </p:txBody>
      </p:sp>
      <p:sp>
        <p:nvSpPr>
          <p:cNvPr id="4" name="Text Placeholder 3">
            <a:extLst>
              <a:ext uri="{FF2B5EF4-FFF2-40B4-BE49-F238E27FC236}">
                <a16:creationId xmlns:a16="http://schemas.microsoft.com/office/drawing/2014/main" xmlns="" id="{7E209D92-7413-44EE-BC90-ECE50DA3158D}"/>
              </a:ext>
            </a:extLst>
          </p:cNvPr>
          <p:cNvSpPr>
            <a:spLocks noGrp="1"/>
          </p:cNvSpPr>
          <p:nvPr>
            <p:ph type="body" sz="quarter" idx="15"/>
          </p:nvPr>
        </p:nvSpPr>
        <p:spPr>
          <a:xfrm>
            <a:off x="6881205" y="3140417"/>
            <a:ext cx="5310795" cy="2861955"/>
          </a:xfrm>
        </p:spPr>
        <p:txBody>
          <a:bodyPr>
            <a:noAutofit/>
          </a:bodyPr>
          <a:lstStyle/>
          <a:p>
            <a:pPr algn="just">
              <a:lnSpc>
                <a:spcPct val="110000"/>
              </a:lnSpc>
            </a:pPr>
            <a:r>
              <a:rPr lang="en-US" sz="2000" b="1" dirty="0">
                <a:solidFill>
                  <a:schemeClr val="bg1"/>
                </a:solidFill>
              </a:rPr>
              <a:t>Pooling of Funds:</a:t>
            </a:r>
            <a:r>
              <a:rPr lang="en-US" sz="2000" dirty="0">
                <a:solidFill>
                  <a:schemeClr val="bg1"/>
                </a:solidFill>
              </a:rPr>
              <a:t> Many individual investors contribute their money to the mutual fund, creating a larger pool of capital.</a:t>
            </a:r>
          </a:p>
          <a:p>
            <a:pPr algn="just">
              <a:lnSpc>
                <a:spcPct val="110000"/>
              </a:lnSpc>
            </a:pPr>
            <a:r>
              <a:rPr lang="en-US" sz="2000" b="1" dirty="0">
                <a:solidFill>
                  <a:schemeClr val="bg1"/>
                </a:solidFill>
              </a:rPr>
              <a:t>Diversification:</a:t>
            </a:r>
            <a:r>
              <a:rPr lang="en-US" sz="2000" dirty="0">
                <a:solidFill>
                  <a:schemeClr val="bg1"/>
                </a:solidFill>
              </a:rPr>
              <a:t> The fund manager uses this pooled capital to buy a diverse range of assets, such as stocks, bonds, or a mix of both. Diversification helps spread risk because investors effectively own a small share of each of these assets.</a:t>
            </a:r>
          </a:p>
          <a:p>
            <a:pPr algn="just">
              <a:lnSpc>
                <a:spcPct val="110000"/>
              </a:lnSpc>
            </a:pPr>
            <a:endParaRPr lang="en-US" sz="2000" dirty="0">
              <a:solidFill>
                <a:schemeClr val="bg1"/>
              </a:solidFill>
            </a:endParaRPr>
          </a:p>
        </p:txBody>
      </p:sp>
      <p:sp>
        <p:nvSpPr>
          <p:cNvPr id="2" name="Slide Number Placeholder 1">
            <a:extLst>
              <a:ext uri="{FF2B5EF4-FFF2-40B4-BE49-F238E27FC236}">
                <a16:creationId xmlns:a16="http://schemas.microsoft.com/office/drawing/2014/main" xmlns="" id="{638DCF8F-466A-4FC0-91DF-33EF070ED3F1}"/>
              </a:ext>
            </a:extLst>
          </p:cNvPr>
          <p:cNvSpPr>
            <a:spLocks noGrp="1"/>
          </p:cNvSpPr>
          <p:nvPr>
            <p:ph type="sldNum" sz="quarter" idx="10"/>
          </p:nvPr>
        </p:nvSpPr>
        <p:spPr/>
        <p:txBody>
          <a:bodyPr/>
          <a:lstStyle/>
          <a:p>
            <a:fld id="{D495E168-DA5E-4888-8D8A-92B118324C14}" type="slidenum">
              <a:rPr lang="ru-RU" smtClean="0"/>
              <a:pPr/>
              <a:t>6</a:t>
            </a:fld>
            <a:endParaRPr lang="ru-RU" dirty="0"/>
          </a:p>
        </p:txBody>
      </p:sp>
      <p:pic>
        <p:nvPicPr>
          <p:cNvPr id="8" name="Picture Placeholder 7"/>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12843" r="12843"/>
          <a:stretch>
            <a:fillRect/>
          </a:stretch>
        </p:blipFill>
        <p:spPr>
          <a:xfrm>
            <a:off x="0" y="404810"/>
            <a:ext cx="6130344" cy="5725533"/>
          </a:xfrm>
        </p:spPr>
      </p:pic>
    </p:spTree>
    <p:extLst>
      <p:ext uri="{BB962C8B-B14F-4D97-AF65-F5344CB8AC3E}">
        <p14:creationId xmlns:p14="http://schemas.microsoft.com/office/powerpoint/2010/main" val="29871498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0B93806-769F-4C20-A684-CA4CB5BB858C}"/>
              </a:ext>
            </a:extLst>
          </p:cNvPr>
          <p:cNvSpPr>
            <a:spLocks noGrp="1"/>
          </p:cNvSpPr>
          <p:nvPr>
            <p:ph type="title"/>
          </p:nvPr>
        </p:nvSpPr>
        <p:spPr>
          <a:xfrm>
            <a:off x="6986585" y="781708"/>
            <a:ext cx="5100034" cy="1094682"/>
          </a:xfrm>
        </p:spPr>
        <p:txBody>
          <a:bodyPr>
            <a:noAutofit/>
          </a:bodyPr>
          <a:lstStyle/>
          <a:p>
            <a:pPr algn="ctr"/>
            <a:r>
              <a:rPr lang="en-US" sz="4400" dirty="0" smtClean="0"/>
              <a:t>How Mutual Funds Work</a:t>
            </a:r>
            <a:endParaRPr lang="ru-RU" sz="4400" dirty="0"/>
          </a:p>
        </p:txBody>
      </p:sp>
      <p:sp>
        <p:nvSpPr>
          <p:cNvPr id="6" name="Text Placeholder 5">
            <a:extLst>
              <a:ext uri="{FF2B5EF4-FFF2-40B4-BE49-F238E27FC236}">
                <a16:creationId xmlns:a16="http://schemas.microsoft.com/office/drawing/2014/main" xmlns="" id="{E7292DFE-EBA3-4DB2-A2C7-1810115565E7}"/>
              </a:ext>
            </a:extLst>
          </p:cNvPr>
          <p:cNvSpPr>
            <a:spLocks noGrp="1"/>
          </p:cNvSpPr>
          <p:nvPr>
            <p:ph type="body" sz="quarter" idx="13"/>
          </p:nvPr>
        </p:nvSpPr>
        <p:spPr>
          <a:xfrm>
            <a:off x="6881205" y="2057621"/>
            <a:ext cx="5160541" cy="749047"/>
          </a:xfrm>
        </p:spPr>
        <p:txBody>
          <a:bodyPr>
            <a:noAutofit/>
          </a:bodyPr>
          <a:lstStyle/>
          <a:p>
            <a:pPr algn="just">
              <a:lnSpc>
                <a:spcPct val="100000"/>
              </a:lnSpc>
            </a:pPr>
            <a:r>
              <a:rPr lang="en-US" sz="2400" dirty="0"/>
              <a:t>"Invest Smart, Invest Simple: Mutual Funds"</a:t>
            </a:r>
            <a:endParaRPr lang="ru-RU" sz="2400" dirty="0"/>
          </a:p>
        </p:txBody>
      </p:sp>
      <p:sp>
        <p:nvSpPr>
          <p:cNvPr id="4" name="Text Placeholder 3">
            <a:extLst>
              <a:ext uri="{FF2B5EF4-FFF2-40B4-BE49-F238E27FC236}">
                <a16:creationId xmlns:a16="http://schemas.microsoft.com/office/drawing/2014/main" xmlns="" id="{7E209D92-7413-44EE-BC90-ECE50DA3158D}"/>
              </a:ext>
            </a:extLst>
          </p:cNvPr>
          <p:cNvSpPr>
            <a:spLocks noGrp="1"/>
          </p:cNvSpPr>
          <p:nvPr>
            <p:ph type="body" sz="quarter" idx="15"/>
          </p:nvPr>
        </p:nvSpPr>
        <p:spPr>
          <a:xfrm>
            <a:off x="6881205" y="2828242"/>
            <a:ext cx="5310795" cy="3356692"/>
          </a:xfrm>
        </p:spPr>
        <p:txBody>
          <a:bodyPr>
            <a:noAutofit/>
          </a:bodyPr>
          <a:lstStyle/>
          <a:p>
            <a:pPr algn="just">
              <a:lnSpc>
                <a:spcPct val="100000"/>
              </a:lnSpc>
            </a:pPr>
            <a:r>
              <a:rPr lang="en-US" sz="2000" b="1" dirty="0">
                <a:solidFill>
                  <a:schemeClr val="bg1"/>
                </a:solidFill>
              </a:rPr>
              <a:t>Professional Management:</a:t>
            </a:r>
            <a:r>
              <a:rPr lang="en-US" sz="2000" dirty="0">
                <a:solidFill>
                  <a:schemeClr val="bg1"/>
                </a:solidFill>
              </a:rPr>
              <a:t> Experienced fund managers or management teams oversee the fund's investments. They make decisions regarding buying, selling, and holding securities within the fund's portfolio to achieve its objectives.</a:t>
            </a:r>
          </a:p>
          <a:p>
            <a:pPr algn="just">
              <a:lnSpc>
                <a:spcPct val="100000"/>
              </a:lnSpc>
            </a:pPr>
            <a:r>
              <a:rPr lang="en-US" sz="2000" b="1" dirty="0">
                <a:solidFill>
                  <a:schemeClr val="bg1"/>
                </a:solidFill>
              </a:rPr>
              <a:t>Shares:</a:t>
            </a:r>
            <a:r>
              <a:rPr lang="en-US" sz="2000" dirty="0">
                <a:solidFill>
                  <a:schemeClr val="bg1"/>
                </a:solidFill>
              </a:rPr>
              <a:t> Investors in the mutual fund are issued shares, which represent their ownership in the fund. The number of shares an investor holds is proportional to their investment amount</a:t>
            </a:r>
            <a:r>
              <a:rPr lang="en-US" sz="2000" dirty="0" smtClean="0">
                <a:solidFill>
                  <a:schemeClr val="bg1"/>
                </a:solidFill>
              </a:rPr>
              <a:t>.</a:t>
            </a:r>
            <a:endParaRPr lang="en-US" sz="2000" dirty="0">
              <a:solidFill>
                <a:schemeClr val="bg1"/>
              </a:solidFill>
            </a:endParaRPr>
          </a:p>
        </p:txBody>
      </p:sp>
      <p:sp>
        <p:nvSpPr>
          <p:cNvPr id="2" name="Slide Number Placeholder 1">
            <a:extLst>
              <a:ext uri="{FF2B5EF4-FFF2-40B4-BE49-F238E27FC236}">
                <a16:creationId xmlns:a16="http://schemas.microsoft.com/office/drawing/2014/main" xmlns="" id="{638DCF8F-466A-4FC0-91DF-33EF070ED3F1}"/>
              </a:ext>
            </a:extLst>
          </p:cNvPr>
          <p:cNvSpPr>
            <a:spLocks noGrp="1"/>
          </p:cNvSpPr>
          <p:nvPr>
            <p:ph type="sldNum" sz="quarter" idx="10"/>
          </p:nvPr>
        </p:nvSpPr>
        <p:spPr/>
        <p:txBody>
          <a:bodyPr/>
          <a:lstStyle/>
          <a:p>
            <a:fld id="{D495E168-DA5E-4888-8D8A-92B118324C14}" type="slidenum">
              <a:rPr lang="ru-RU" smtClean="0"/>
              <a:pPr/>
              <a:t>7</a:t>
            </a:fld>
            <a:endParaRPr lang="ru-RU" dirty="0"/>
          </a:p>
        </p:txBody>
      </p:sp>
      <p:pic>
        <p:nvPicPr>
          <p:cNvPr id="14" name="Picture Placeholder 6"/>
          <p:cNvPicPr>
            <a:picLocks noChangeAspect="1"/>
          </p:cNvPicPr>
          <p:nvPr/>
        </p:nvPicPr>
        <p:blipFill>
          <a:blip r:embed="rId2">
            <a:extLst>
              <a:ext uri="{28A0092B-C50C-407E-A947-70E740481C1C}">
                <a14:useLocalDpi xmlns:a14="http://schemas.microsoft.com/office/drawing/2010/main" val="0"/>
              </a:ext>
            </a:extLst>
          </a:blip>
          <a:srcRect l="12856" r="12856"/>
          <a:stretch>
            <a:fillRect/>
          </a:stretch>
        </p:blipFill>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pic>
    </p:spTree>
    <p:extLst>
      <p:ext uri="{BB962C8B-B14F-4D97-AF65-F5344CB8AC3E}">
        <p14:creationId xmlns:p14="http://schemas.microsoft.com/office/powerpoint/2010/main" val="36642477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0B93806-769F-4C20-A684-CA4CB5BB858C}"/>
              </a:ext>
            </a:extLst>
          </p:cNvPr>
          <p:cNvSpPr>
            <a:spLocks noGrp="1"/>
          </p:cNvSpPr>
          <p:nvPr>
            <p:ph type="title"/>
          </p:nvPr>
        </p:nvSpPr>
        <p:spPr>
          <a:xfrm>
            <a:off x="6986585" y="781708"/>
            <a:ext cx="5100034" cy="1094682"/>
          </a:xfrm>
        </p:spPr>
        <p:txBody>
          <a:bodyPr>
            <a:noAutofit/>
          </a:bodyPr>
          <a:lstStyle/>
          <a:p>
            <a:pPr algn="ctr"/>
            <a:r>
              <a:rPr lang="en-US" sz="4400" dirty="0" smtClean="0"/>
              <a:t>How Mutual Funds Work</a:t>
            </a:r>
            <a:endParaRPr lang="ru-RU" sz="4400" dirty="0"/>
          </a:p>
        </p:txBody>
      </p:sp>
      <p:sp>
        <p:nvSpPr>
          <p:cNvPr id="6" name="Text Placeholder 5">
            <a:extLst>
              <a:ext uri="{FF2B5EF4-FFF2-40B4-BE49-F238E27FC236}">
                <a16:creationId xmlns:a16="http://schemas.microsoft.com/office/drawing/2014/main" xmlns="" id="{E7292DFE-EBA3-4DB2-A2C7-1810115565E7}"/>
              </a:ext>
            </a:extLst>
          </p:cNvPr>
          <p:cNvSpPr>
            <a:spLocks noGrp="1"/>
          </p:cNvSpPr>
          <p:nvPr>
            <p:ph type="body" sz="quarter" idx="13"/>
          </p:nvPr>
        </p:nvSpPr>
        <p:spPr>
          <a:xfrm>
            <a:off x="6956331" y="2026245"/>
            <a:ext cx="5160541" cy="749047"/>
          </a:xfrm>
        </p:spPr>
        <p:txBody>
          <a:bodyPr>
            <a:noAutofit/>
          </a:bodyPr>
          <a:lstStyle/>
          <a:p>
            <a:pPr algn="just">
              <a:lnSpc>
                <a:spcPct val="100000"/>
              </a:lnSpc>
            </a:pPr>
            <a:r>
              <a:rPr lang="en-US" sz="2400" dirty="0"/>
              <a:t>"Your Path to Financial Prosperity Starts Here"</a:t>
            </a:r>
            <a:endParaRPr lang="ru-RU" sz="2400" dirty="0"/>
          </a:p>
        </p:txBody>
      </p:sp>
      <p:sp>
        <p:nvSpPr>
          <p:cNvPr id="4" name="Text Placeholder 3">
            <a:extLst>
              <a:ext uri="{FF2B5EF4-FFF2-40B4-BE49-F238E27FC236}">
                <a16:creationId xmlns:a16="http://schemas.microsoft.com/office/drawing/2014/main" xmlns="" id="{7E209D92-7413-44EE-BC90-ECE50DA3158D}"/>
              </a:ext>
            </a:extLst>
          </p:cNvPr>
          <p:cNvSpPr>
            <a:spLocks noGrp="1"/>
          </p:cNvSpPr>
          <p:nvPr>
            <p:ph type="body" sz="quarter" idx="15"/>
          </p:nvPr>
        </p:nvSpPr>
        <p:spPr>
          <a:xfrm>
            <a:off x="6881205" y="2925147"/>
            <a:ext cx="5310795" cy="3077225"/>
          </a:xfrm>
        </p:spPr>
        <p:txBody>
          <a:bodyPr>
            <a:noAutofit/>
          </a:bodyPr>
          <a:lstStyle/>
          <a:p>
            <a:r>
              <a:rPr lang="en-US" sz="2000" b="1" dirty="0">
                <a:solidFill>
                  <a:schemeClr val="bg1"/>
                </a:solidFill>
              </a:rPr>
              <a:t>Liquidity:</a:t>
            </a:r>
            <a:r>
              <a:rPr lang="en-US" sz="2000" dirty="0">
                <a:solidFill>
                  <a:schemeClr val="bg1"/>
                </a:solidFill>
              </a:rPr>
              <a:t> Mutual fund shares are usually redeemable on any business day, providing liquidity to investors who can buy or sell their shares at the fund's net asset value (NAV) price.</a:t>
            </a:r>
          </a:p>
          <a:p>
            <a:pPr algn="just"/>
            <a:r>
              <a:rPr lang="en-US" sz="2000" b="1" dirty="0">
                <a:solidFill>
                  <a:schemeClr val="bg1"/>
                </a:solidFill>
              </a:rPr>
              <a:t>Transparency:</a:t>
            </a:r>
            <a:r>
              <a:rPr lang="en-US" sz="2000" dirty="0">
                <a:solidFill>
                  <a:schemeClr val="bg1"/>
                </a:solidFill>
              </a:rPr>
              <a:t> Mutual funds are required to provide regular reports to investors, including information on holdings, performance, expenses, and fees. This transparency allows investors to monitor their investments.</a:t>
            </a:r>
          </a:p>
        </p:txBody>
      </p:sp>
      <p:sp>
        <p:nvSpPr>
          <p:cNvPr id="2" name="Slide Number Placeholder 1">
            <a:extLst>
              <a:ext uri="{FF2B5EF4-FFF2-40B4-BE49-F238E27FC236}">
                <a16:creationId xmlns:a16="http://schemas.microsoft.com/office/drawing/2014/main" xmlns="" id="{638DCF8F-466A-4FC0-91DF-33EF070ED3F1}"/>
              </a:ext>
            </a:extLst>
          </p:cNvPr>
          <p:cNvSpPr>
            <a:spLocks noGrp="1"/>
          </p:cNvSpPr>
          <p:nvPr>
            <p:ph type="sldNum" sz="quarter" idx="10"/>
          </p:nvPr>
        </p:nvSpPr>
        <p:spPr/>
        <p:txBody>
          <a:bodyPr/>
          <a:lstStyle/>
          <a:p>
            <a:fld id="{D495E168-DA5E-4888-8D8A-92B118324C14}" type="slidenum">
              <a:rPr lang="ru-RU" smtClean="0"/>
              <a:pPr/>
              <a:t>8</a:t>
            </a:fld>
            <a:endParaRPr lang="ru-RU" dirty="0"/>
          </a:p>
        </p:txBody>
      </p:sp>
      <p:pic>
        <p:nvPicPr>
          <p:cNvPr id="13" name="Picture Placeholder 9"/>
          <p:cNvPicPr>
            <a:picLocks noChangeAspect="1"/>
          </p:cNvPicPr>
          <p:nvPr/>
        </p:nvPicPr>
        <p:blipFill>
          <a:blip r:embed="rId2">
            <a:extLst>
              <a:ext uri="{28A0092B-C50C-407E-A947-70E740481C1C}">
                <a14:useLocalDpi xmlns:a14="http://schemas.microsoft.com/office/drawing/2010/main" val="0"/>
              </a:ext>
            </a:extLst>
          </a:blip>
          <a:srcRect l="12856" r="12856"/>
          <a:stretch>
            <a:fillRect/>
          </a:stretch>
        </p:blipFill>
        <p:spPr>
          <a:xfrm rot="10800000" flipH="1" flipV="1">
            <a:off x="0" y="422481"/>
            <a:ext cx="6439437" cy="5781952"/>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pic>
    </p:spTree>
    <p:extLst>
      <p:ext uri="{BB962C8B-B14F-4D97-AF65-F5344CB8AC3E}">
        <p14:creationId xmlns:p14="http://schemas.microsoft.com/office/powerpoint/2010/main" val="628661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0B93806-769F-4C20-A684-CA4CB5BB858C}"/>
              </a:ext>
            </a:extLst>
          </p:cNvPr>
          <p:cNvSpPr>
            <a:spLocks noGrp="1"/>
          </p:cNvSpPr>
          <p:nvPr>
            <p:ph type="title"/>
          </p:nvPr>
        </p:nvSpPr>
        <p:spPr>
          <a:xfrm>
            <a:off x="6881206" y="781708"/>
            <a:ext cx="5310794" cy="1094682"/>
          </a:xfrm>
        </p:spPr>
        <p:txBody>
          <a:bodyPr>
            <a:noAutofit/>
          </a:bodyPr>
          <a:lstStyle/>
          <a:p>
            <a:pPr algn="ctr"/>
            <a:r>
              <a:rPr lang="en-US" sz="4400" dirty="0" smtClean="0"/>
              <a:t>How Mutual Funds Work</a:t>
            </a:r>
            <a:endParaRPr lang="ru-RU" sz="4400" dirty="0"/>
          </a:p>
        </p:txBody>
      </p:sp>
      <p:sp>
        <p:nvSpPr>
          <p:cNvPr id="6" name="Text Placeholder 5">
            <a:extLst>
              <a:ext uri="{FF2B5EF4-FFF2-40B4-BE49-F238E27FC236}">
                <a16:creationId xmlns:a16="http://schemas.microsoft.com/office/drawing/2014/main" xmlns="" id="{E7292DFE-EBA3-4DB2-A2C7-1810115565E7}"/>
              </a:ext>
            </a:extLst>
          </p:cNvPr>
          <p:cNvSpPr>
            <a:spLocks noGrp="1"/>
          </p:cNvSpPr>
          <p:nvPr>
            <p:ph type="body" sz="quarter" idx="13"/>
          </p:nvPr>
        </p:nvSpPr>
        <p:spPr>
          <a:xfrm>
            <a:off x="6986585" y="2026245"/>
            <a:ext cx="5205415" cy="749047"/>
          </a:xfrm>
        </p:spPr>
        <p:txBody>
          <a:bodyPr>
            <a:noAutofit/>
          </a:bodyPr>
          <a:lstStyle/>
          <a:p>
            <a:pPr algn="just">
              <a:lnSpc>
                <a:spcPct val="100000"/>
              </a:lnSpc>
            </a:pPr>
            <a:r>
              <a:rPr lang="en-US" sz="2400" dirty="0"/>
              <a:t>"Mutual Funds: Your Partner in Wealth Creation"</a:t>
            </a:r>
            <a:endParaRPr lang="ru-RU" sz="2400" dirty="0"/>
          </a:p>
        </p:txBody>
      </p:sp>
      <p:sp>
        <p:nvSpPr>
          <p:cNvPr id="4" name="Text Placeholder 3">
            <a:extLst>
              <a:ext uri="{FF2B5EF4-FFF2-40B4-BE49-F238E27FC236}">
                <a16:creationId xmlns:a16="http://schemas.microsoft.com/office/drawing/2014/main" xmlns="" id="{7E209D92-7413-44EE-BC90-ECE50DA3158D}"/>
              </a:ext>
            </a:extLst>
          </p:cNvPr>
          <p:cNvSpPr>
            <a:spLocks noGrp="1"/>
          </p:cNvSpPr>
          <p:nvPr>
            <p:ph type="body" sz="quarter" idx="15"/>
          </p:nvPr>
        </p:nvSpPr>
        <p:spPr>
          <a:xfrm>
            <a:off x="6881206" y="2925146"/>
            <a:ext cx="5310795" cy="3331524"/>
          </a:xfrm>
        </p:spPr>
        <p:txBody>
          <a:bodyPr>
            <a:noAutofit/>
          </a:bodyPr>
          <a:lstStyle/>
          <a:p>
            <a:pPr algn="just"/>
            <a:r>
              <a:rPr lang="en-US" sz="2000" b="1" dirty="0">
                <a:solidFill>
                  <a:schemeClr val="bg1"/>
                </a:solidFill>
              </a:rPr>
              <a:t>Variety of Funds:</a:t>
            </a:r>
            <a:r>
              <a:rPr lang="en-US" sz="2000" dirty="0">
                <a:solidFill>
                  <a:schemeClr val="bg1"/>
                </a:solidFill>
              </a:rPr>
              <a:t> Mutual funds come in various types, catering to different investment goals and risk tolerance. Common types include equity </a:t>
            </a:r>
            <a:r>
              <a:rPr lang="en-US" sz="2000" dirty="0" smtClean="0">
                <a:solidFill>
                  <a:schemeClr val="bg1"/>
                </a:solidFill>
              </a:rPr>
              <a:t>funds, bond funds, money </a:t>
            </a:r>
            <a:r>
              <a:rPr lang="en-US" sz="2000" dirty="0">
                <a:solidFill>
                  <a:schemeClr val="bg1"/>
                </a:solidFill>
              </a:rPr>
              <a:t>market </a:t>
            </a:r>
            <a:r>
              <a:rPr lang="en-US" sz="2000" dirty="0" smtClean="0">
                <a:solidFill>
                  <a:schemeClr val="bg1"/>
                </a:solidFill>
              </a:rPr>
              <a:t>funds, </a:t>
            </a:r>
            <a:r>
              <a:rPr lang="en-US" sz="2000" dirty="0">
                <a:solidFill>
                  <a:schemeClr val="bg1"/>
                </a:solidFill>
              </a:rPr>
              <a:t>and balanced </a:t>
            </a:r>
            <a:r>
              <a:rPr lang="en-US" sz="2000" dirty="0" smtClean="0">
                <a:solidFill>
                  <a:schemeClr val="bg1"/>
                </a:solidFill>
              </a:rPr>
              <a:t>funds.</a:t>
            </a:r>
            <a:r>
              <a:rPr lang="en-US" sz="2000" b="1" dirty="0" smtClean="0">
                <a:solidFill>
                  <a:schemeClr val="bg1"/>
                </a:solidFill>
              </a:rPr>
              <a:t> </a:t>
            </a:r>
          </a:p>
          <a:p>
            <a:pPr algn="just"/>
            <a:r>
              <a:rPr lang="en-US" sz="2000" b="1" dirty="0" smtClean="0">
                <a:solidFill>
                  <a:schemeClr val="bg1"/>
                </a:solidFill>
              </a:rPr>
              <a:t>Distribution </a:t>
            </a:r>
            <a:r>
              <a:rPr lang="en-US" sz="2000" b="1" dirty="0">
                <a:solidFill>
                  <a:schemeClr val="bg1"/>
                </a:solidFill>
              </a:rPr>
              <a:t>of Earnings:</a:t>
            </a:r>
            <a:r>
              <a:rPr lang="en-US" sz="2000" dirty="0">
                <a:solidFill>
                  <a:schemeClr val="bg1"/>
                </a:solidFill>
              </a:rPr>
              <a:t> Mutual funds may distribute earnings to investors in the form of dividends or capital gains, which are generally taxed based on the investor's individual tax situation.</a:t>
            </a:r>
          </a:p>
        </p:txBody>
      </p:sp>
      <p:sp>
        <p:nvSpPr>
          <p:cNvPr id="2" name="Slide Number Placeholder 1">
            <a:extLst>
              <a:ext uri="{FF2B5EF4-FFF2-40B4-BE49-F238E27FC236}">
                <a16:creationId xmlns:a16="http://schemas.microsoft.com/office/drawing/2014/main" xmlns="" id="{638DCF8F-466A-4FC0-91DF-33EF070ED3F1}"/>
              </a:ext>
            </a:extLst>
          </p:cNvPr>
          <p:cNvSpPr>
            <a:spLocks noGrp="1"/>
          </p:cNvSpPr>
          <p:nvPr>
            <p:ph type="sldNum" sz="quarter" idx="10"/>
          </p:nvPr>
        </p:nvSpPr>
        <p:spPr/>
        <p:txBody>
          <a:bodyPr/>
          <a:lstStyle/>
          <a:p>
            <a:fld id="{D495E168-DA5E-4888-8D8A-92B118324C14}" type="slidenum">
              <a:rPr lang="ru-RU" smtClean="0"/>
              <a:pPr/>
              <a:t>9</a:t>
            </a:fld>
            <a:endParaRPr lang="ru-RU" dirty="0"/>
          </a:p>
        </p:txBody>
      </p:sp>
      <p:pic>
        <p:nvPicPr>
          <p:cNvPr id="8" name="Picture Placeholder 7"/>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12843" r="12843"/>
          <a:stretch>
            <a:fillRect/>
          </a:stretch>
        </p:blipFill>
        <p:spPr>
          <a:xfrm>
            <a:off x="0" y="404810"/>
            <a:ext cx="6130344" cy="5725533"/>
          </a:xfrm>
        </p:spPr>
      </p:pic>
    </p:spTree>
    <p:extLst>
      <p:ext uri="{BB962C8B-B14F-4D97-AF65-F5344CB8AC3E}">
        <p14:creationId xmlns:p14="http://schemas.microsoft.com/office/powerpoint/2010/main" val="19488017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C5154C8-4BB5-43F2-9F6C-5E79271A0D50}">
  <ds:schemaRefs>
    <ds:schemaRef ds:uri="http://schemas.microsoft.com/sharepoint/v3/contenttype/forms"/>
  </ds:schemaRefs>
</ds:datastoreItem>
</file>

<file path=customXml/itemProps2.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7A0EF5-23A9-4627-BC46-745B7DD804D2}">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Universal presentation</Template>
  <TotalTime>0</TotalTime>
  <Words>2155</Words>
  <Application>Microsoft Office PowerPoint</Application>
  <PresentationFormat>Widescreen</PresentationFormat>
  <Paragraphs>194</Paragraphs>
  <Slides>26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Lucida Grande</vt:lpstr>
      <vt:lpstr>Verdana</vt:lpstr>
      <vt:lpstr>Wingdings</vt:lpstr>
      <vt:lpstr>Office Theme</vt:lpstr>
      <vt:lpstr>Mutual Funds Analysis</vt:lpstr>
      <vt:lpstr>Content</vt:lpstr>
      <vt:lpstr>Introduction</vt:lpstr>
      <vt:lpstr>Abstract</vt:lpstr>
      <vt:lpstr>Mutual Funds</vt:lpstr>
      <vt:lpstr>How Mutual Funds Work</vt:lpstr>
      <vt:lpstr>How Mutual Funds Work</vt:lpstr>
      <vt:lpstr>How Mutual Funds Work</vt:lpstr>
      <vt:lpstr>How Mutual Funds Work</vt:lpstr>
      <vt:lpstr>How Mutual Funds Work</vt:lpstr>
      <vt:lpstr>Variety of Funds</vt:lpstr>
      <vt:lpstr>NAV</vt:lpstr>
      <vt:lpstr>Why Analyze Funds ?</vt:lpstr>
      <vt:lpstr>Used  Technologies </vt:lpstr>
      <vt:lpstr>MS Excel</vt:lpstr>
      <vt:lpstr>Analysis in Excel</vt:lpstr>
      <vt:lpstr>Advanced Python</vt:lpstr>
      <vt:lpstr>Pandas</vt:lpstr>
      <vt:lpstr>Numpy</vt:lpstr>
      <vt:lpstr>Matplotlib</vt:lpstr>
      <vt:lpstr>Seaborn</vt:lpstr>
      <vt:lpstr>Power BI</vt:lpstr>
      <vt:lpstr>"Unlock the Power of Your Data with Power BI."</vt:lpstr>
      <vt:lpstr>Conclusion </vt:lpstr>
      <vt:lpstr>THANK YOU!</vt:lpstr>
      <vt:lpstr>Reference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2023-09-03T00:05:42Z</dcterms:created>
  <dcterms:modified xsi:type="dcterms:W3CDTF">2023-09-03T04:25:02Z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